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9" r:id="rId10"/>
    <p:sldId id="267" r:id="rId11"/>
    <p:sldId id="264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1" d="100"/>
          <a:sy n="61" d="100"/>
        </p:scale>
        <p:origin x="-96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71653-B529-4A96-A932-EF4557CB4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D32088-3514-487B-B343-599418185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07EFFE-7882-4066-9E05-A718A833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FA498F-DB99-404B-B8DF-13AEA847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CD1167-0CC0-4853-B889-E0E94034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4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57A860-C7BD-4CA3-B72E-1BE7ACB6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93BFF1-4945-4128-ABBC-F16DEB016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AEEF9-2A77-44F4-AE93-0FA5B0EE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4E8FD6-B31A-4115-96C7-976D078A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5BECF7-039D-4090-BDC6-1262007E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8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AB0FEA-75A2-49DB-AD16-E23414FEF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EDBDC04-A0A6-40B8-8A73-A7B5BB306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095877-2789-495F-8EAC-EF06F783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DBA727-BC79-4F56-8638-29563CC8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1B240B-E876-4E05-B0C5-7F7CC127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65D45-C3B7-4599-AE8B-5DA9245D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7E7D36-BA0B-456E-9D87-A4CCF286B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8783EC-E93D-4CD8-B7E4-DE0579B0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6FB166-3F10-4788-8AC5-71A3CFF9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9DE63E-CFE2-44D8-AF49-9C23448B0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5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D5589-59AB-447E-992D-7218D5D56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C57C34-D127-4C96-B706-C37A67F5C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8D7F21-E7C0-4D97-A815-A9D9D013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4FE913-33CC-481E-9182-E7FA76F4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93BD4B-5439-438A-8CB1-DEA9D47F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6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644D4F-6220-428D-8D66-0B6CF95C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A2E13E-B71E-4BD4-BEC3-97A9B8642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74A575E-687D-4E13-B2E8-164804B96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28323A-4C12-45D4-BE58-915C81E0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8A4608-2A9A-4EE5-90F7-6115F256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FB1938-B241-4146-B3C5-3F970A87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5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C0BBC-3A03-4009-A841-AD521C8A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4604C8-73BD-4A99-9851-B6E9C7516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4B3EEA9-E0E8-4BB8-8524-19FE1BDF2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CC3594-D82B-4B58-9D51-C3D74093E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C87EA01-891A-4E44-9842-462CFC2E5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9C38488-35AB-4BA7-BBBC-A2A58091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DE9D68E-F53E-44ED-A990-E6830D87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301D859-AB8C-4709-9A72-5BD90EA8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8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7381AA-7C9A-4ACA-AEB7-F0930036A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7C4B7D-7AD1-485B-85DD-01246F7D1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515D24-FC1D-44C9-9797-53E9E68CD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7EAACA-2BC5-4ECF-9A5A-7ED048DE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5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89C76F-761B-4C8A-B93D-17153345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C9A212F-23C7-4104-852A-618EF9C21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A57A90-6E83-40F1-810C-F63E9FC3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6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79F83-E9F4-4526-A122-AFCEC5EA9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D2D15-71B5-4CA1-A6F0-5C60852B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3BE558-32BC-45D6-86AA-B3BBD9855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6210FE-7BCD-47DD-813E-C5052127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61CFDA-6973-4CB7-A950-CE46CF56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659A7F-E686-4889-BD74-96B0E144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4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6F5E2B-30B9-4224-98A6-4DFB9CF1B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94B47C-C183-40CA-B239-FA8551704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BA3B1E-77A4-4289-AD58-8A18F0831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154D18-ED8A-46C8-9671-DB675FC5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3AE7D9-D343-4DC1-8ADF-D297F4A2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073F58-7CA7-4EE6-980D-49103E826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0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2BEF88-CD83-4949-B528-E54CAB7D2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AC7164-F20D-4C60-BB9D-6ACD60B85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880AFE-B873-4893-8917-FC2E97B70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65DB-F43E-4F50-A918-98BCFD2EF671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9C056E-F9A5-4054-90D1-04E4A3CD7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4C9CCF-29D7-48FC-BCFF-0ABCCE2C8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97CD-5D07-4C99-8DBC-7B28237D8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48426-30C8-4966-9C92-EC379ADE4C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Accented Voice Recognition Guidelines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D369F3-1853-4E91-8B33-17D0C30AA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By Jeremy Fehr</a:t>
            </a:r>
          </a:p>
          <a:p>
            <a:r>
              <a:rPr lang="en-US" dirty="0"/>
              <a:t>CMPT 480</a:t>
            </a:r>
          </a:p>
          <a:p>
            <a:r>
              <a:rPr lang="en-US" dirty="0"/>
              <a:t>December 1, 2019</a:t>
            </a:r>
          </a:p>
        </p:txBody>
      </p:sp>
    </p:spTree>
    <p:extLst>
      <p:ext uri="{BB962C8B-B14F-4D97-AF65-F5344CB8AC3E}">
        <p14:creationId xmlns:p14="http://schemas.microsoft.com/office/powerpoint/2010/main" val="3666862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PA Vowel Chart.&#10;&#10;28 vowels are sorted within an inverted trapezoid shape. Columns are sorted by front, central, and back; and rows are sorted by close, close-mid, open-mid, and open.">
            <a:extLst>
              <a:ext uri="{FF2B5EF4-FFF2-40B4-BE49-F238E27FC236}">
                <a16:creationId xmlns:a16="http://schemas.microsoft.com/office/drawing/2014/main" xmlns="" id="{FB17FAF8-11B6-4F0C-8F4D-FA16C805DF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912" y="534931"/>
            <a:ext cx="8336176" cy="5788137"/>
          </a:xfrm>
        </p:spPr>
      </p:pic>
    </p:spTree>
    <p:extLst>
      <p:ext uri="{BB962C8B-B14F-4D97-AF65-F5344CB8AC3E}">
        <p14:creationId xmlns:p14="http://schemas.microsoft.com/office/powerpoint/2010/main" val="1582091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F8EBB6-AB46-4103-9081-B8B78650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Ease of Pronunciation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D43C2B-2FD1-42AA-AEE0-F4D7276E8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Guidelines give advice on avoiding difficult English words.</a:t>
            </a:r>
          </a:p>
          <a:p>
            <a:endParaRPr lang="en-US" dirty="0"/>
          </a:p>
          <a:p>
            <a:r>
              <a:rPr lang="en-US" dirty="0"/>
              <a:t>Identifies sounds and words that more people around the world are likely to easily produce.</a:t>
            </a:r>
          </a:p>
          <a:p>
            <a:endParaRPr lang="en-US" dirty="0"/>
          </a:p>
          <a:p>
            <a:r>
              <a:rPr lang="en-US" dirty="0"/>
              <a:t>Results don’t deviate far from well documented research.</a:t>
            </a:r>
          </a:p>
        </p:txBody>
      </p:sp>
    </p:spTree>
    <p:extLst>
      <p:ext uri="{BB962C8B-B14F-4D97-AF65-F5344CB8AC3E}">
        <p14:creationId xmlns:p14="http://schemas.microsoft.com/office/powerpoint/2010/main" val="2420735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B7132C-7429-4737-B4D0-4F2448FC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User Comprehension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D9DDCB-EB6A-42E9-A87B-94ED07FF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English words have different meanings around the world.</a:t>
            </a:r>
          </a:p>
          <a:p>
            <a:pPr lvl="1"/>
            <a:r>
              <a:rPr lang="en-US" dirty="0"/>
              <a:t>Avoids regional variants.</a:t>
            </a:r>
          </a:p>
          <a:p>
            <a:pPr lvl="1"/>
            <a:endParaRPr lang="en-US" dirty="0"/>
          </a:p>
          <a:p>
            <a:r>
              <a:rPr lang="en-US" dirty="0"/>
              <a:t>Aims for “simple English”.</a:t>
            </a:r>
          </a:p>
          <a:p>
            <a:endParaRPr lang="en-US" dirty="0"/>
          </a:p>
          <a:p>
            <a:r>
              <a:rPr lang="en-US" dirty="0"/>
              <a:t>Needs more thorough research. Simplicity is somewhat relative.</a:t>
            </a:r>
          </a:p>
        </p:txBody>
      </p:sp>
    </p:spTree>
    <p:extLst>
      <p:ext uri="{BB962C8B-B14F-4D97-AF65-F5344CB8AC3E}">
        <p14:creationId xmlns:p14="http://schemas.microsoft.com/office/powerpoint/2010/main" val="244635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3DA5E7-5024-4636-844A-CCAD6F95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System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520D25-9C50-4317-86C9-4A6598AF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Guidelines to specifically benefit the speech recognition system.</a:t>
            </a:r>
          </a:p>
          <a:p>
            <a:endParaRPr lang="en-US" dirty="0"/>
          </a:p>
          <a:p>
            <a:r>
              <a:rPr lang="en-US" dirty="0"/>
              <a:t>These will benefit users indirectly.</a:t>
            </a:r>
          </a:p>
          <a:p>
            <a:endParaRPr lang="en-US" dirty="0"/>
          </a:p>
          <a:p>
            <a:r>
              <a:rPr lang="en-US" dirty="0"/>
              <a:t>More easily evaluated by computer science standards.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1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DFECF-4593-4DAE-84C5-4C67237DD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0107F8-B724-4D1A-84FA-723B30E0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practical evaluation is needed. It is too theoretical.</a:t>
            </a:r>
          </a:p>
          <a:p>
            <a:endParaRPr lang="en-US" dirty="0"/>
          </a:p>
          <a:p>
            <a:r>
              <a:rPr lang="en-US" dirty="0"/>
              <a:t>Worth pursuing for someone in the field of computational linguistics.</a:t>
            </a:r>
          </a:p>
          <a:p>
            <a:endParaRPr lang="en-US" dirty="0"/>
          </a:p>
          <a:p>
            <a:r>
              <a:rPr lang="en-US" dirty="0"/>
              <a:t>This is a unique approach to improving accented voice recognition.</a:t>
            </a:r>
          </a:p>
        </p:txBody>
      </p:sp>
    </p:spTree>
    <p:extLst>
      <p:ext uri="{BB962C8B-B14F-4D97-AF65-F5344CB8AC3E}">
        <p14:creationId xmlns:p14="http://schemas.microsoft.com/office/powerpoint/2010/main" val="137211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F837B-8413-4EBD-AFD3-77B75713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BF6E2C-2D22-4664-ABA1-EC62C1FA5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Long-standing problems with accents for automated speech recognition.</a:t>
            </a:r>
          </a:p>
          <a:p>
            <a:endParaRPr lang="en-US" dirty="0"/>
          </a:p>
          <a:p>
            <a:r>
              <a:rPr lang="en-US" dirty="0"/>
              <a:t>Most research goes toward accommodating specific accents; there is no broad solution.</a:t>
            </a:r>
          </a:p>
          <a:p>
            <a:pPr lvl="1"/>
            <a:r>
              <a:rPr lang="en-US" dirty="0"/>
              <a:t>Accents are constantly evolving.</a:t>
            </a:r>
          </a:p>
          <a:p>
            <a:pPr lvl="1"/>
            <a:endParaRPr lang="en-US" dirty="0"/>
          </a:p>
          <a:p>
            <a:r>
              <a:rPr lang="en-US" dirty="0"/>
              <a:t>Forces users to adopt a new accent.</a:t>
            </a:r>
          </a:p>
        </p:txBody>
      </p:sp>
    </p:spTree>
    <p:extLst>
      <p:ext uri="{BB962C8B-B14F-4D97-AF65-F5344CB8AC3E}">
        <p14:creationId xmlns:p14="http://schemas.microsoft.com/office/powerpoint/2010/main" val="38509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8BD64E-FAD4-40B6-B30B-EFEC9AA9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C2EE07-B5CC-4E71-9AB8-8B8207F36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advances are using machine learning to improve specific accents.</a:t>
            </a:r>
          </a:p>
          <a:p>
            <a:endParaRPr lang="en-US" dirty="0"/>
          </a:p>
          <a:p>
            <a:r>
              <a:rPr lang="en-US" dirty="0"/>
              <a:t>Interpreting natural language is incredibly complex.</a:t>
            </a:r>
          </a:p>
          <a:p>
            <a:endParaRPr lang="en-US" dirty="0"/>
          </a:p>
          <a:p>
            <a:r>
              <a:rPr lang="en-US" dirty="0"/>
              <a:t>Accommodating many accents isn’t currently feasible.</a:t>
            </a:r>
          </a:p>
          <a:p>
            <a:endParaRPr lang="en-US" dirty="0"/>
          </a:p>
          <a:p>
            <a:r>
              <a:rPr lang="en-US" dirty="0"/>
              <a:t>Michael </a:t>
            </a:r>
            <a:r>
              <a:rPr lang="en-US" dirty="0" err="1"/>
              <a:t>Tjalve’s</a:t>
            </a:r>
            <a:r>
              <a:rPr lang="en-US" dirty="0"/>
              <a:t> from University College London’s PHD thesis outlined many of the challenges.</a:t>
            </a:r>
          </a:p>
        </p:txBody>
      </p:sp>
    </p:spTree>
    <p:extLst>
      <p:ext uri="{BB962C8B-B14F-4D97-AF65-F5344CB8AC3E}">
        <p14:creationId xmlns:p14="http://schemas.microsoft.com/office/powerpoint/2010/main" val="137894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6912B0-A09A-4A00-B015-0EF29870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Linguistic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62A432-BD3F-44F0-BE28-E89E780CE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researches aren’t considering linguistics as part of their research.</a:t>
            </a:r>
          </a:p>
          <a:p>
            <a:endParaRPr lang="en-US" dirty="0"/>
          </a:p>
          <a:p>
            <a:r>
              <a:rPr lang="en-US" dirty="0"/>
              <a:t>Considering linguistics can simplify the problem.</a:t>
            </a:r>
          </a:p>
          <a:p>
            <a:endParaRPr lang="en-US" dirty="0"/>
          </a:p>
          <a:p>
            <a:r>
              <a:rPr lang="en-US" dirty="0"/>
              <a:t>Peter </a:t>
            </a:r>
            <a:r>
              <a:rPr lang="en-US" dirty="0" err="1"/>
              <a:t>Ladefoged</a:t>
            </a:r>
            <a:r>
              <a:rPr lang="en-US" dirty="0"/>
              <a:t> researched universal qualities behind many of the world’s languages.</a:t>
            </a:r>
          </a:p>
        </p:txBody>
      </p:sp>
    </p:spTree>
    <p:extLst>
      <p:ext uri="{BB962C8B-B14F-4D97-AF65-F5344CB8AC3E}">
        <p14:creationId xmlns:p14="http://schemas.microsoft.com/office/powerpoint/2010/main" val="35803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320CA8-4DA3-47B1-BE4B-AA696E4B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0620D7-2498-40AC-A59A-FC318CEE9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Researched various solutions for specific accents in speech recognition systems.</a:t>
            </a:r>
          </a:p>
          <a:p>
            <a:pPr lvl="1"/>
            <a:r>
              <a:rPr lang="en-US" dirty="0"/>
              <a:t>Difficult to distinguish between general and specific solutions.</a:t>
            </a:r>
          </a:p>
          <a:p>
            <a:pPr lvl="1"/>
            <a:endParaRPr lang="en-US" dirty="0"/>
          </a:p>
          <a:p>
            <a:r>
              <a:rPr lang="en-US" dirty="0"/>
              <a:t>A lot of very technical and advanced research.</a:t>
            </a:r>
          </a:p>
          <a:p>
            <a:endParaRPr lang="en-US" dirty="0"/>
          </a:p>
          <a:p>
            <a:r>
              <a:rPr lang="en-US" dirty="0"/>
              <a:t>No system to test my guidelines.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2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EE707-3A47-4741-9DFB-68E252C2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218424-D3A8-4A1F-B236-3C165DEE7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universal principles of spoken language into guidelines for speech recognition systems.</a:t>
            </a:r>
          </a:p>
          <a:p>
            <a:endParaRPr lang="en-US" dirty="0"/>
          </a:p>
          <a:p>
            <a:r>
              <a:rPr lang="en-US" dirty="0"/>
              <a:t>Used references from the Linguistics Department.</a:t>
            </a:r>
          </a:p>
          <a:p>
            <a:pPr lvl="1"/>
            <a:r>
              <a:rPr lang="en-US" dirty="0"/>
              <a:t>These were the most useful.</a:t>
            </a:r>
          </a:p>
          <a:p>
            <a:pPr lvl="1"/>
            <a:endParaRPr lang="en-US" dirty="0"/>
          </a:p>
          <a:p>
            <a:r>
              <a:rPr lang="en-US" dirty="0"/>
              <a:t>Heavily referenced the fields of Phonetics and Phonology.</a:t>
            </a:r>
          </a:p>
        </p:txBody>
      </p:sp>
    </p:spTree>
    <p:extLst>
      <p:ext uri="{BB962C8B-B14F-4D97-AF65-F5344CB8AC3E}">
        <p14:creationId xmlns:p14="http://schemas.microsoft.com/office/powerpoint/2010/main" val="283862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186A3-8B83-4208-8739-666F3D899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EA0B0F-4616-482F-8789-A6DB7F8BA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20 guidelines were written under 4 categories: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Universally distinct words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Ease of pronunciation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User comprehension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System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80701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5AC92C-1458-4EE4-9D13-152F71050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Universally Distinct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B35269-0DF2-44CB-8968-AE8DF23C2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largest category of guidelines.</a:t>
            </a:r>
          </a:p>
          <a:p>
            <a:endParaRPr lang="en-US" dirty="0"/>
          </a:p>
          <a:p>
            <a:r>
              <a:rPr lang="en-US" dirty="0"/>
              <a:t>Uses sounds that are stable across accents.</a:t>
            </a:r>
          </a:p>
          <a:p>
            <a:endParaRPr lang="en-US" dirty="0"/>
          </a:p>
          <a:p>
            <a:r>
              <a:rPr lang="en-US" dirty="0"/>
              <a:t>Difficult to evaluate the results.</a:t>
            </a:r>
          </a:p>
          <a:p>
            <a:pPr lvl="1"/>
            <a:r>
              <a:rPr lang="en-US" dirty="0"/>
              <a:t>Advanced algorithms would be needed to measure the similarity between words.</a:t>
            </a:r>
          </a:p>
          <a:p>
            <a:pPr lvl="1"/>
            <a:r>
              <a:rPr lang="en-US" dirty="0"/>
              <a:t>Linguistic theory was used to evaluate these results.</a:t>
            </a:r>
          </a:p>
        </p:txBody>
      </p:sp>
    </p:spTree>
    <p:extLst>
      <p:ext uri="{BB962C8B-B14F-4D97-AF65-F5344CB8AC3E}">
        <p14:creationId xmlns:p14="http://schemas.microsoft.com/office/powerpoint/2010/main" val="119594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18BB6-C73E-4600-BD92-D31831DA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IPA Vowel Chart (alt slide)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8AEF22-A81A-41CD-A005-1A6091709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28 vowels are sorted within an inverted trapezoid shape. Columns are sorted by front, central, and back; and rows are sorted by close, close-mid, open-mid, and open.</a:t>
            </a:r>
          </a:p>
        </p:txBody>
      </p:sp>
    </p:spTree>
    <p:extLst>
      <p:ext uri="{BB962C8B-B14F-4D97-AF65-F5344CB8AC3E}">
        <p14:creationId xmlns:p14="http://schemas.microsoft.com/office/powerpoint/2010/main" val="226848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437</Words>
  <Application>Microsoft Office PowerPoint</Application>
  <PresentationFormat>Custom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Accented Voice Recognition Guidelines</vt:lpstr>
      <vt:lpstr>Justification</vt:lpstr>
      <vt:lpstr>Algorithmic Analysis</vt:lpstr>
      <vt:lpstr>Linguistic Analysis</vt:lpstr>
      <vt:lpstr>Implementation</vt:lpstr>
      <vt:lpstr>Implementation</vt:lpstr>
      <vt:lpstr>Results</vt:lpstr>
      <vt:lpstr>Results: Universally Distinct Words</vt:lpstr>
      <vt:lpstr>IPA Vowel Chart (alt slide)</vt:lpstr>
      <vt:lpstr>PowerPoint Presentation</vt:lpstr>
      <vt:lpstr>Results: Ease of Pronunciation</vt:lpstr>
      <vt:lpstr>Results: User Comprehension</vt:lpstr>
      <vt:lpstr>Results: System Characteristics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Accented Voice Recognition Guidelines</dc:title>
  <dc:creator>Jeremy Fehr</dc:creator>
  <cp:lastModifiedBy>Jim Carter</cp:lastModifiedBy>
  <cp:revision>25</cp:revision>
  <dcterms:created xsi:type="dcterms:W3CDTF">2019-11-30T22:18:49Z</dcterms:created>
  <dcterms:modified xsi:type="dcterms:W3CDTF">2019-12-01T15:38:13Z</dcterms:modified>
</cp:coreProperties>
</file>