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322428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161192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300551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2130568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116618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154797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392014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330166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154220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85736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DF0927F-431D-4034-B294-807AFBBC1B60}" type="datetimeFigureOut">
              <a:rPr lang="zh-CN" altLang="en-US" smtClean="0"/>
              <a:t>2012/11/28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189014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0927F-431D-4034-B294-807AFBBC1B60}" type="datetimeFigureOut">
              <a:rPr lang="zh-CN" altLang="en-US" smtClean="0"/>
              <a:t>2012/11/28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62D06-F47E-49CA-8DD4-B40D8603DD3D}" type="slidenum">
              <a:rPr lang="zh-CN" altLang="en-US" smtClean="0"/>
              <a:t>‹#›</a:t>
            </a:fld>
            <a:endParaRPr lang="zh-CN" altLang="en-US"/>
          </a:p>
        </p:txBody>
      </p:sp>
    </p:spTree>
    <p:extLst>
      <p:ext uri="{BB962C8B-B14F-4D97-AF65-F5344CB8AC3E}">
        <p14:creationId xmlns:p14="http://schemas.microsoft.com/office/powerpoint/2010/main" val="1597067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1412776"/>
            <a:ext cx="7772400" cy="1470025"/>
          </a:xfrm>
        </p:spPr>
        <p:txBody>
          <a:bodyPr>
            <a:normAutofit fontScale="90000"/>
          </a:bodyPr>
          <a:lstStyle/>
          <a:p>
            <a:r>
              <a:rPr lang="en-US" altLang="zh-CN" dirty="0" smtClean="0"/>
              <a:t>Title:</a:t>
            </a:r>
            <a:br>
              <a:rPr lang="en-US" altLang="zh-CN" dirty="0" smtClean="0"/>
            </a:br>
            <a:r>
              <a:rPr lang="en-US" altLang="zh-CN" dirty="0" smtClean="0"/>
              <a:t>Elaboration of Guidelines of Cultural Linguistic Adaptability  </a:t>
            </a:r>
            <a:endParaRPr lang="zh-CN" altLang="en-US" dirty="0"/>
          </a:p>
        </p:txBody>
      </p:sp>
      <p:sp>
        <p:nvSpPr>
          <p:cNvPr id="3" name="副标题 2"/>
          <p:cNvSpPr>
            <a:spLocks noGrp="1"/>
          </p:cNvSpPr>
          <p:nvPr>
            <p:ph type="subTitle" idx="1"/>
          </p:nvPr>
        </p:nvSpPr>
        <p:spPr>
          <a:xfrm>
            <a:off x="1475656" y="4077072"/>
            <a:ext cx="6400800" cy="1752600"/>
          </a:xfrm>
        </p:spPr>
        <p:txBody>
          <a:bodyPr>
            <a:normAutofit/>
          </a:bodyPr>
          <a:lstStyle/>
          <a:p>
            <a:r>
              <a:rPr lang="en-US" altLang="zh-CN" sz="1800" b="1" dirty="0" smtClean="0"/>
              <a:t>(Adding more additional guidelines into the existing document)</a:t>
            </a:r>
          </a:p>
          <a:p>
            <a:endParaRPr lang="en-US" altLang="zh-CN" sz="1800" b="1" dirty="0"/>
          </a:p>
          <a:p>
            <a:endParaRPr lang="en-US" altLang="zh-CN" sz="1800" b="1" dirty="0" smtClean="0"/>
          </a:p>
          <a:p>
            <a:r>
              <a:rPr lang="en-US" altLang="zh-CN" sz="2400" b="1" dirty="0" err="1" smtClean="0"/>
              <a:t>Yuchen</a:t>
            </a:r>
            <a:r>
              <a:rPr lang="en-US" altLang="zh-CN" sz="2400" b="1" smtClean="0"/>
              <a:t> Sun</a:t>
            </a:r>
            <a:endParaRPr lang="zh-CN" altLang="en-US" sz="2400" b="1" dirty="0"/>
          </a:p>
        </p:txBody>
      </p:sp>
    </p:spTree>
    <p:extLst>
      <p:ext uri="{BB962C8B-B14F-4D97-AF65-F5344CB8AC3E}">
        <p14:creationId xmlns:p14="http://schemas.microsoft.com/office/powerpoint/2010/main" val="1648927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908720"/>
          </a:xfrm>
        </p:spPr>
        <p:txBody>
          <a:bodyPr>
            <a:normAutofit/>
          </a:bodyPr>
          <a:lstStyle/>
          <a:p>
            <a:r>
              <a:rPr lang="en-US" altLang="zh-CN" sz="4000" dirty="0" smtClean="0"/>
              <a:t>4.2.5 After Sale Service</a:t>
            </a:r>
            <a:endParaRPr lang="zh-CN" altLang="en-US" sz="4000" dirty="0"/>
          </a:p>
        </p:txBody>
      </p:sp>
      <p:sp>
        <p:nvSpPr>
          <p:cNvPr id="3" name="内容占位符 2"/>
          <p:cNvSpPr>
            <a:spLocks noGrp="1"/>
          </p:cNvSpPr>
          <p:nvPr>
            <p:ph idx="1"/>
          </p:nvPr>
        </p:nvSpPr>
        <p:spPr>
          <a:xfrm>
            <a:off x="179512" y="836712"/>
            <a:ext cx="8784976" cy="6021288"/>
          </a:xfrm>
        </p:spPr>
        <p:txBody>
          <a:bodyPr>
            <a:normAutofit lnSpcReduction="10000"/>
          </a:bodyPr>
          <a:lstStyle/>
          <a:p>
            <a:r>
              <a:rPr lang="en-CA" altLang="zh-CN" sz="1800" dirty="0"/>
              <a:t>The producer should handle the diversity of cultural linguistic accessibility in the after sale service of a product. There will be products that across countries with different culture and language. In that case, producer should have the responsibility to handle the after sale issue and make users get advantage of the service for the </a:t>
            </a:r>
            <a:r>
              <a:rPr lang="en-CA" altLang="zh-CN" sz="1800" dirty="0" smtClean="0"/>
              <a:t>product</a:t>
            </a:r>
          </a:p>
          <a:p>
            <a:r>
              <a:rPr lang="en-CA" altLang="zh-CN" sz="1800" dirty="0"/>
              <a:t>Note or Example: For example, people of immigrants  who are not familiar North America’s culture and weak on English bought a new product without </a:t>
            </a:r>
            <a:r>
              <a:rPr lang="en-CA" altLang="zh-CN" sz="1800" dirty="0" smtClean="0"/>
              <a:t>instruction </a:t>
            </a:r>
            <a:r>
              <a:rPr lang="en-CA" altLang="zh-CN" sz="1800" dirty="0"/>
              <a:t>book in his language. The producer shall include easy contact </a:t>
            </a:r>
            <a:r>
              <a:rPr lang="en-CA" altLang="zh-CN" sz="1800" dirty="0" smtClean="0"/>
              <a:t>information </a:t>
            </a:r>
            <a:r>
              <a:rPr lang="en-CA" altLang="zh-CN" sz="1800" dirty="0"/>
              <a:t>to provide after sale service or instruction book, or online service representative who will well understand the particular language even his national culture.</a:t>
            </a:r>
            <a:endParaRPr lang="zh-CN" altLang="zh-CN" sz="1800" dirty="0"/>
          </a:p>
          <a:p>
            <a:r>
              <a:rPr lang="en-CA" altLang="zh-CN" sz="1800" dirty="0"/>
              <a:t> Additional </a:t>
            </a:r>
            <a:r>
              <a:rPr lang="en-CA" altLang="zh-CN" sz="1800" dirty="0" smtClean="0"/>
              <a:t>example: </a:t>
            </a:r>
            <a:r>
              <a:rPr lang="en-CA" altLang="zh-CN" sz="1800" dirty="0"/>
              <a:t>can't expect all people in a country to have fluency in its main language(s</a:t>
            </a:r>
            <a:r>
              <a:rPr lang="en-CA" altLang="zh-CN" sz="1800" dirty="0" smtClean="0"/>
              <a:t>)</a:t>
            </a:r>
          </a:p>
          <a:p>
            <a:r>
              <a:rPr lang="en-CA" altLang="zh-CN" sz="1800" dirty="0"/>
              <a:t>References: To make user satisfied based on CLA in significant. </a:t>
            </a:r>
            <a:r>
              <a:rPr lang="en-CA" altLang="zh-CN" sz="1800" dirty="0" err="1"/>
              <a:t>DocStoc</a:t>
            </a:r>
            <a:r>
              <a:rPr lang="en-CA" altLang="zh-CN" sz="1800" dirty="0"/>
              <a:t> represented that “After sale support is important whether it is provided by an outsourced Indian call center or an onshore call center”. “One key function of many these call centers is to provide after sales services”.</a:t>
            </a:r>
            <a:endParaRPr lang="zh-CN" altLang="zh-CN" sz="1800" dirty="0"/>
          </a:p>
          <a:p>
            <a:r>
              <a:rPr lang="en-CA" altLang="zh-CN" sz="1800" dirty="0"/>
              <a:t>In addition, Management Study Guide pointed out that “After sales service plays an important role in customer satisfaction and customer retention. It generates loyal customers.” “Customers start believing in the brand and get associated with the organization for a longer duration. They speak good about the organization and its products.” Some techniques such as “Give them the necessary support. Help them install maintain or operate a particular product. Sales professionals selling laptops must ensure windows are configured in the system and customers are able to use net without any difficulty. ”</a:t>
            </a:r>
            <a:endParaRPr lang="zh-CN" altLang="zh-CN" sz="1800" dirty="0"/>
          </a:p>
          <a:p>
            <a:endParaRPr lang="zh-CN" altLang="zh-CN" sz="1600" dirty="0"/>
          </a:p>
          <a:p>
            <a:endParaRPr lang="zh-CN" altLang="en-US" sz="1600" dirty="0"/>
          </a:p>
        </p:txBody>
      </p:sp>
    </p:spTree>
    <p:extLst>
      <p:ext uri="{BB962C8B-B14F-4D97-AF65-F5344CB8AC3E}">
        <p14:creationId xmlns:p14="http://schemas.microsoft.com/office/powerpoint/2010/main" val="18460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980728"/>
          </a:xfrm>
        </p:spPr>
        <p:txBody>
          <a:bodyPr/>
          <a:lstStyle/>
          <a:p>
            <a:r>
              <a:rPr lang="en-US" altLang="zh-CN" dirty="0" smtClean="0"/>
              <a:t>4.3.1 Voice Input</a:t>
            </a:r>
            <a:endParaRPr lang="zh-CN" altLang="en-US" dirty="0"/>
          </a:p>
        </p:txBody>
      </p:sp>
      <p:sp>
        <p:nvSpPr>
          <p:cNvPr id="3" name="内容占位符 2"/>
          <p:cNvSpPr>
            <a:spLocks noGrp="1"/>
          </p:cNvSpPr>
          <p:nvPr>
            <p:ph idx="1"/>
          </p:nvPr>
        </p:nvSpPr>
        <p:spPr>
          <a:xfrm>
            <a:off x="0" y="908720"/>
            <a:ext cx="9144000" cy="5949280"/>
          </a:xfrm>
        </p:spPr>
        <p:txBody>
          <a:bodyPr>
            <a:noAutofit/>
          </a:bodyPr>
          <a:lstStyle/>
          <a:p>
            <a:r>
              <a:rPr lang="en-US" altLang="zh-CN" sz="2000" dirty="0"/>
              <a:t>If voice input is implemented, it should be adaptable to receive characters, strings or commands in the user language properly and correctly. Also it should be able to translate the information into text format.</a:t>
            </a:r>
            <a:endParaRPr lang="zh-CN" altLang="zh-CN" sz="2000" dirty="0"/>
          </a:p>
          <a:p>
            <a:r>
              <a:rPr lang="en-US" altLang="zh-CN" sz="2000" dirty="0"/>
              <a:t>Note or Example: Voice Recognition application developed by Microsoft need to detect and translate users’ input commands in Multilanguage such as English and Chinese should be both adaptable</a:t>
            </a:r>
            <a:r>
              <a:rPr lang="en-US" altLang="zh-CN" sz="2000" dirty="0" smtClean="0"/>
              <a:t>.</a:t>
            </a:r>
            <a:endParaRPr lang="zh-CN" altLang="zh-CN" sz="2000" dirty="0"/>
          </a:p>
          <a:p>
            <a:r>
              <a:rPr lang="en-US" altLang="zh-CN" sz="2000" dirty="0"/>
              <a:t>References: Alexander </a:t>
            </a:r>
            <a:r>
              <a:rPr lang="en-US" altLang="zh-CN" sz="2000" dirty="0" err="1"/>
              <a:t>Waibei</a:t>
            </a:r>
            <a:r>
              <a:rPr lang="en-US" altLang="zh-CN" sz="2000" dirty="0"/>
              <a:t> represented that “</a:t>
            </a:r>
            <a:r>
              <a:rPr lang="en-CA" altLang="zh-CN" sz="2000" dirty="0" err="1"/>
              <a:t>Multilinguality</a:t>
            </a:r>
            <a:r>
              <a:rPr lang="en-CA" altLang="zh-CN" sz="2000" dirty="0"/>
              <a:t> need not be textual only, but will take on spoken form, when information services are to extend beyond national boundaries, or across language groups</a:t>
            </a:r>
            <a:r>
              <a:rPr lang="en-US" altLang="zh-CN" sz="2000" dirty="0" smtClean="0"/>
              <a:t>”</a:t>
            </a:r>
          </a:p>
          <a:p>
            <a:r>
              <a:rPr lang="en-CA" altLang="zh-CN" sz="2000" dirty="0"/>
              <a:t>Moreover, he said that “Similarly, spoken language understanding systems now exist that process spontaneously spoken queries, although only in limited task domains under benign recording conditions (high quality, single speaker, no noise).” </a:t>
            </a:r>
            <a:endParaRPr lang="zh-CN" altLang="zh-CN" sz="2000" dirty="0"/>
          </a:p>
          <a:p>
            <a:r>
              <a:rPr lang="en-US" altLang="zh-CN" sz="2000" dirty="0"/>
              <a:t>Then, Martine </a:t>
            </a:r>
            <a:r>
              <a:rPr lang="en-US" altLang="zh-CN" sz="2000" dirty="0" err="1"/>
              <a:t>Adda</a:t>
            </a:r>
            <a:r>
              <a:rPr lang="en-US" altLang="zh-CN" sz="2000" dirty="0"/>
              <a:t>-Decker gave the background: “The important progress achieved in speech recognition these last decades has led to successful demos using speech technology” from “Towards Multilingual Interoperability In Automatic Speech Recognition”</a:t>
            </a:r>
            <a:endParaRPr lang="zh-CN" altLang="en-US" sz="2000" dirty="0"/>
          </a:p>
        </p:txBody>
      </p:sp>
    </p:spTree>
    <p:extLst>
      <p:ext uri="{BB962C8B-B14F-4D97-AF65-F5344CB8AC3E}">
        <p14:creationId xmlns:p14="http://schemas.microsoft.com/office/powerpoint/2010/main" val="134169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0239"/>
            <a:ext cx="8229600" cy="1000967"/>
          </a:xfrm>
        </p:spPr>
        <p:txBody>
          <a:bodyPr/>
          <a:lstStyle/>
          <a:p>
            <a:r>
              <a:rPr lang="en-US" altLang="zh-CN" dirty="0" smtClean="0"/>
              <a:t>4.3.11 Currency Formatting</a:t>
            </a:r>
            <a:endParaRPr lang="zh-CN" altLang="en-US" dirty="0"/>
          </a:p>
        </p:txBody>
      </p:sp>
      <p:sp>
        <p:nvSpPr>
          <p:cNvPr id="3" name="内容占位符 2"/>
          <p:cNvSpPr>
            <a:spLocks noGrp="1"/>
          </p:cNvSpPr>
          <p:nvPr>
            <p:ph idx="1"/>
          </p:nvPr>
        </p:nvSpPr>
        <p:spPr>
          <a:xfrm>
            <a:off x="0" y="1124744"/>
            <a:ext cx="9144000" cy="5733256"/>
          </a:xfrm>
        </p:spPr>
        <p:txBody>
          <a:bodyPr>
            <a:normAutofit fontScale="70000" lnSpcReduction="20000"/>
          </a:bodyPr>
          <a:lstStyle/>
          <a:p>
            <a:r>
              <a:rPr lang="en-GB" altLang="zh-CN" dirty="0"/>
              <a:t>Rule or modification of Currency </a:t>
            </a:r>
            <a:r>
              <a:rPr lang="en-GB" altLang="zh-CN" dirty="0" smtClean="0"/>
              <a:t>format </a:t>
            </a:r>
            <a:r>
              <a:rPr lang="en-GB" altLang="zh-CN" dirty="0"/>
              <a:t>should be included. In particular, Currency symbol, currency symbol placement and negative-amount display shall be included and clarified. Include the annotation of different currency to make the format clear to be identified in </a:t>
            </a:r>
            <a:r>
              <a:rPr lang="en-GB" altLang="zh-CN" dirty="0" smtClean="0"/>
              <a:t>appearance </a:t>
            </a:r>
            <a:r>
              <a:rPr lang="en-GB" altLang="zh-CN" dirty="0"/>
              <a:t>or unify the similar format.</a:t>
            </a:r>
            <a:endParaRPr lang="zh-CN" altLang="zh-CN" dirty="0"/>
          </a:p>
          <a:p>
            <a:r>
              <a:rPr lang="en-GB" altLang="zh-CN" dirty="0" smtClean="0"/>
              <a:t>Note </a:t>
            </a:r>
            <a:r>
              <a:rPr lang="en-GB" altLang="zh-CN" dirty="0"/>
              <a:t>or example:  If you ask an </a:t>
            </a:r>
            <a:r>
              <a:rPr lang="en-GB" altLang="zh-CN" dirty="0" smtClean="0"/>
              <a:t>American </a:t>
            </a:r>
            <a:r>
              <a:rPr lang="en-GB" altLang="zh-CN" dirty="0"/>
              <a:t>bank for an account that has both concurrent Canadian Dollar (CAD) and American Dollar (USD) balances, you will likely be given 2 separate account numbers. However in Europe, it is common that one account can have multiple currencies in the same way that one brokerage account can be used to buy multiple stocks.</a:t>
            </a:r>
            <a:endParaRPr lang="zh-CN" altLang="zh-CN" dirty="0"/>
          </a:p>
          <a:p>
            <a:r>
              <a:rPr lang="en-GB" altLang="zh-CN" dirty="0" smtClean="0"/>
              <a:t>references</a:t>
            </a:r>
            <a:r>
              <a:rPr lang="en-GB" altLang="zh-CN" dirty="0"/>
              <a:t>: Examples shown from </a:t>
            </a:r>
            <a:r>
              <a:rPr lang="en-GB" altLang="zh-CN" dirty="0" smtClean="0"/>
              <a:t>Microsoft "Most </a:t>
            </a:r>
            <a:r>
              <a:rPr lang="en-GB" altLang="zh-CN" dirty="0"/>
              <a:t>currencies use the same decimal and thousands separator that the numbers in the locale use, but this is not always true. In some places in Switzerland, they use the period as a decimal separator for Swiss </a:t>
            </a:r>
            <a:r>
              <a:rPr lang="en-GB" altLang="zh-CN" dirty="0" err="1"/>
              <a:t>frans</a:t>
            </a:r>
            <a:r>
              <a:rPr lang="en-GB" altLang="zh-CN" dirty="0"/>
              <a:t> (</a:t>
            </a:r>
            <a:r>
              <a:rPr lang="en-GB" altLang="zh-CN" dirty="0" err="1"/>
              <a:t>Sfr</a:t>
            </a:r>
            <a:r>
              <a:rPr lang="en-GB" altLang="zh-CN" dirty="0"/>
              <a:t>. 127.54), but then use commas as the decimal separator everywhere else (127,54</a:t>
            </a:r>
            <a:r>
              <a:rPr lang="en-GB" altLang="zh-CN" dirty="0" smtClean="0"/>
              <a:t>).“</a:t>
            </a:r>
          </a:p>
          <a:p>
            <a:r>
              <a:rPr lang="en-GB" altLang="zh-CN" dirty="0"/>
              <a:t>In addition, "Multi-currency users will not be satisfied to simply sort reports by a single currency. For example, a list showing account and balance in USD, immediately followed by account and balance in CAD, followed by more USD, then more CAD, etc."</a:t>
            </a:r>
            <a:endParaRPr lang="zh-CN" altLang="en-US" dirty="0"/>
          </a:p>
        </p:txBody>
      </p:sp>
    </p:spTree>
    <p:extLst>
      <p:ext uri="{BB962C8B-B14F-4D97-AF65-F5344CB8AC3E}">
        <p14:creationId xmlns:p14="http://schemas.microsoft.com/office/powerpoint/2010/main" val="241338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4.3.12 Number Formatting</a:t>
            </a:r>
            <a:endParaRPr lang="zh-CN" altLang="en-US" dirty="0"/>
          </a:p>
        </p:txBody>
      </p:sp>
      <p:sp>
        <p:nvSpPr>
          <p:cNvPr id="3" name="内容占位符 2"/>
          <p:cNvSpPr>
            <a:spLocks noGrp="1"/>
          </p:cNvSpPr>
          <p:nvPr>
            <p:ph idx="1"/>
          </p:nvPr>
        </p:nvSpPr>
        <p:spPr>
          <a:xfrm>
            <a:off x="0" y="1268760"/>
            <a:ext cx="9036496" cy="5589240"/>
          </a:xfrm>
        </p:spPr>
        <p:txBody>
          <a:bodyPr>
            <a:noAutofit/>
          </a:bodyPr>
          <a:lstStyle/>
          <a:p>
            <a:r>
              <a:rPr lang="en-GB" altLang="zh-CN" sz="2000" dirty="0"/>
              <a:t>Rule or convention used in </a:t>
            </a:r>
            <a:r>
              <a:rPr lang="en-GB" altLang="zh-CN" sz="2000" dirty="0" err="1"/>
              <a:t>handleing</a:t>
            </a:r>
            <a:r>
              <a:rPr lang="en-GB" altLang="zh-CN" sz="2000" dirty="0"/>
              <a:t> number formatting should be included. Formatting conventions for addresses vary widely from one country to another when dealing with numbers. Differences in the actual terms used when representing addresses should be handled. Annotation should be included in dealing with the differences of format of numbers to clarify so that it is reasonable to make users or producer clear to identify</a:t>
            </a:r>
            <a:r>
              <a:rPr lang="en-GB" altLang="zh-CN" sz="2000" dirty="0" smtClean="0"/>
              <a:t>.</a:t>
            </a:r>
          </a:p>
          <a:p>
            <a:endParaRPr lang="zh-CN" altLang="zh-CN" sz="2000" dirty="0"/>
          </a:p>
          <a:p>
            <a:r>
              <a:rPr lang="en-GB" altLang="zh-CN" sz="2000" dirty="0"/>
              <a:t>Note or Example: In English-speaking North America, 1 comma is added in between three digits while in Chinese number format is one comma in between four digits. International number </a:t>
            </a:r>
            <a:r>
              <a:rPr lang="en-GB" altLang="zh-CN" sz="2000" dirty="0" err="1"/>
              <a:t>formalling</a:t>
            </a:r>
            <a:r>
              <a:rPr lang="en-GB" altLang="zh-CN" sz="2000" dirty="0"/>
              <a:t> (SI) uses the comma as a decimal separator only and </a:t>
            </a:r>
            <a:r>
              <a:rPr lang="en-GB" altLang="zh-CN" sz="2000" dirty="0" err="1"/>
              <a:t>avoisds</a:t>
            </a:r>
            <a:r>
              <a:rPr lang="en-GB" altLang="zh-CN" sz="2000" dirty="0"/>
              <a:t> the point for the grouping of digits</a:t>
            </a:r>
            <a:r>
              <a:rPr lang="en-GB" altLang="zh-CN" sz="2000" dirty="0" smtClean="0"/>
              <a:t>.</a:t>
            </a:r>
          </a:p>
          <a:p>
            <a:endParaRPr lang="zh-CN" altLang="zh-CN" sz="2000" dirty="0"/>
          </a:p>
          <a:p>
            <a:r>
              <a:rPr lang="en-GB" altLang="zh-CN" sz="2000" dirty="0"/>
              <a:t>References: "When dealing with numeric values, there are six major items to pay attention to: 1.The character used as the thousands separator. 2. The character used as the decimal separator. 3. The way negative numbers are displayed. 4. The shape of the numbers, or whether they have a one-to-one correspondence to the decimal set of digits. 5. Digit grouping. 6. The placement of the </a:t>
            </a:r>
            <a:r>
              <a:rPr lang="en-GB" altLang="zh-CN" sz="2000" dirty="0" err="1"/>
              <a:t>percent</a:t>
            </a:r>
            <a:r>
              <a:rPr lang="en-GB" altLang="zh-CN" sz="2000" dirty="0"/>
              <a:t> sign (%)."</a:t>
            </a:r>
            <a:endParaRPr lang="zh-CN" altLang="en-US" sz="2000" dirty="0"/>
          </a:p>
        </p:txBody>
      </p:sp>
    </p:spTree>
    <p:extLst>
      <p:ext uri="{BB962C8B-B14F-4D97-AF65-F5344CB8AC3E}">
        <p14:creationId xmlns:p14="http://schemas.microsoft.com/office/powerpoint/2010/main" val="3044406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008112"/>
          </a:xfrm>
        </p:spPr>
        <p:txBody>
          <a:bodyPr/>
          <a:lstStyle/>
          <a:p>
            <a:r>
              <a:rPr lang="en-US" altLang="zh-CN" dirty="0" smtClean="0"/>
              <a:t>4.4.1 Capitalization and lower case</a:t>
            </a:r>
            <a:endParaRPr lang="zh-CN" altLang="en-US" dirty="0"/>
          </a:p>
        </p:txBody>
      </p:sp>
      <p:sp>
        <p:nvSpPr>
          <p:cNvPr id="3" name="内容占位符 2"/>
          <p:cNvSpPr>
            <a:spLocks noGrp="1"/>
          </p:cNvSpPr>
          <p:nvPr>
            <p:ph idx="1"/>
          </p:nvPr>
        </p:nvSpPr>
        <p:spPr>
          <a:xfrm>
            <a:off x="107504" y="1124744"/>
            <a:ext cx="8928992" cy="5733256"/>
          </a:xfrm>
        </p:spPr>
        <p:txBody>
          <a:bodyPr>
            <a:normAutofit fontScale="70000" lnSpcReduction="20000"/>
          </a:bodyPr>
          <a:lstStyle/>
          <a:p>
            <a:r>
              <a:rPr lang="en-GB" altLang="zh-CN" dirty="0"/>
              <a:t>Nuances between languages should be considered. In particular, capitalizing properly and include consideration of using lower case should be evaluated. Different languages will have various modalities of capitalization. Confusion should be avoided in dealing with capitalization and lower case (automatically switching or manually modification).</a:t>
            </a:r>
            <a:endParaRPr lang="zh-CN" altLang="zh-CN" dirty="0"/>
          </a:p>
          <a:p>
            <a:r>
              <a:rPr lang="en-GB" altLang="zh-CN" dirty="0"/>
              <a:t>Note or example: In some languages, capitalization for a word might cause different meanings.</a:t>
            </a:r>
            <a:endParaRPr lang="zh-CN" altLang="zh-CN" dirty="0"/>
          </a:p>
          <a:p>
            <a:r>
              <a:rPr lang="en-GB" altLang="zh-CN" dirty="0"/>
              <a:t>Microsoft gives an example:”</a:t>
            </a:r>
            <a:r>
              <a:rPr lang="en-CA" altLang="zh-CN" dirty="0"/>
              <a:t> In Russian, however, names of the days of the week are never capitalized–capitalizing the word for "Wednesday" changes the meaning to "environment," and capitalizing the word for "Sunday" changes the meaning to "resurrection."</a:t>
            </a:r>
            <a:r>
              <a:rPr lang="en-GB" altLang="zh-CN" dirty="0" smtClean="0"/>
              <a:t>”</a:t>
            </a:r>
          </a:p>
          <a:p>
            <a:r>
              <a:rPr lang="en-GB" altLang="zh-CN" dirty="0"/>
              <a:t>References: “</a:t>
            </a:r>
            <a:r>
              <a:rPr lang="en-CA" altLang="zh-CN" dirty="0"/>
              <a:t>First, some languages do not have a one–to–one mapping between their uppercase and lowercase characters. For instance, the uppercase equivalent of the German ß is "SS." Second, some characters have different mappings depending upon the language in which they are used</a:t>
            </a:r>
            <a:r>
              <a:rPr lang="en-GB" altLang="zh-CN" dirty="0" smtClean="0"/>
              <a:t>”</a:t>
            </a:r>
          </a:p>
          <a:p>
            <a:r>
              <a:rPr lang="en-CA" altLang="zh-CN" dirty="0"/>
              <a:t>Moreover, Wikipedia found that “Some sentence cases are not used in standard English, but are common in </a:t>
            </a:r>
            <a:r>
              <a:rPr lang="en-CA" altLang="zh-CN" dirty="0" smtClean="0"/>
              <a:t>computer programming, </a:t>
            </a:r>
            <a:r>
              <a:rPr lang="en-CA" altLang="zh-CN" dirty="0"/>
              <a:t>as well as in product branding and in other specialised fields: Start case, Camel case, Snake case, </a:t>
            </a:r>
            <a:r>
              <a:rPr lang="en-CA" altLang="zh-CN" dirty="0" err="1"/>
              <a:t>studly</a:t>
            </a:r>
            <a:r>
              <a:rPr lang="en-CA" altLang="zh-CN" dirty="0"/>
              <a:t> caps, etc.”</a:t>
            </a:r>
            <a:endParaRPr lang="zh-CN" altLang="en-US" dirty="0"/>
          </a:p>
        </p:txBody>
      </p:sp>
    </p:spTree>
    <p:extLst>
      <p:ext uri="{BB962C8B-B14F-4D97-AF65-F5344CB8AC3E}">
        <p14:creationId xmlns:p14="http://schemas.microsoft.com/office/powerpoint/2010/main" val="1311812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940966"/>
          </a:xfrm>
        </p:spPr>
        <p:txBody>
          <a:bodyPr/>
          <a:lstStyle/>
          <a:p>
            <a:r>
              <a:rPr lang="en-US" altLang="zh-CN" dirty="0" smtClean="0"/>
              <a:t>4.4.2 Terminology</a:t>
            </a:r>
            <a:endParaRPr lang="zh-CN" altLang="en-US" dirty="0"/>
          </a:p>
        </p:txBody>
      </p:sp>
      <p:sp>
        <p:nvSpPr>
          <p:cNvPr id="3" name="内容占位符 2"/>
          <p:cNvSpPr>
            <a:spLocks noGrp="1"/>
          </p:cNvSpPr>
          <p:nvPr>
            <p:ph idx="1"/>
          </p:nvPr>
        </p:nvSpPr>
        <p:spPr>
          <a:xfrm>
            <a:off x="0" y="1340768"/>
            <a:ext cx="9036496" cy="5517232"/>
          </a:xfrm>
        </p:spPr>
        <p:txBody>
          <a:bodyPr>
            <a:normAutofit fontScale="62500" lnSpcReduction="20000"/>
          </a:bodyPr>
          <a:lstStyle/>
          <a:p>
            <a:r>
              <a:rPr lang="en-CA" altLang="zh-CN" dirty="0"/>
              <a:t>The terminology indicated in multilingual environment should be handled as keeping consistency. Terminology is a key contributor to quality and consistency of the final multilingual content. In particular, if a terminology is appearance in any location of the product, the consistency of the terminology should be considered and implemented to </a:t>
            </a:r>
            <a:r>
              <a:rPr lang="en-CA" altLang="zh-CN" dirty="0" smtClean="0"/>
              <a:t>easily </a:t>
            </a:r>
            <a:r>
              <a:rPr lang="en-CA" altLang="zh-CN" dirty="0"/>
              <a:t>make multilingual environment switchable, understandable and translatable (with same identification and implication</a:t>
            </a:r>
            <a:r>
              <a:rPr lang="en-CA" altLang="zh-CN" dirty="0" smtClean="0"/>
              <a:t>).</a:t>
            </a:r>
          </a:p>
          <a:p>
            <a:r>
              <a:rPr lang="en-CA" altLang="zh-CN" dirty="0"/>
              <a:t>Note or Example: Reaching to the same implication will become easy. Moravia noted that “It may not seem so at first, but a fully systematic approach to terminology management is a smart investment. Inevitably, it results in time and cost savings and other benefits such as higher linguistic quality and consistency, which ultimately lead to lower costs and shortened turnaround time during the localization process</a:t>
            </a:r>
            <a:r>
              <a:rPr lang="en-CA" altLang="zh-CN" dirty="0" smtClean="0"/>
              <a:t>.”</a:t>
            </a:r>
          </a:p>
          <a:p>
            <a:r>
              <a:rPr lang="en-CA" altLang="zh-CN" dirty="0"/>
              <a:t>References: Magus Merkel pointed out that “All translators agreed that terminology consistency was important. Twelve out of thirteen also, stated that sentences and phrases should be translated consistently and that the source text often shows too much variation”</a:t>
            </a:r>
            <a:endParaRPr lang="zh-CN" altLang="zh-CN" dirty="0"/>
          </a:p>
          <a:p>
            <a:r>
              <a:rPr lang="en-CA" altLang="zh-CN" dirty="0"/>
              <a:t>Moreover: Moravia organization said “Like content, terminology is a major organizational asset. Efficient management of terminology is a key contributor to quality and consistency of the final multilingual content your company produces”</a:t>
            </a:r>
            <a:endParaRPr lang="zh-CN" altLang="zh-CN" dirty="0"/>
          </a:p>
          <a:p>
            <a:endParaRPr lang="zh-CN" altLang="en-US" dirty="0"/>
          </a:p>
        </p:txBody>
      </p:sp>
    </p:spTree>
    <p:extLst>
      <p:ext uri="{BB962C8B-B14F-4D97-AF65-F5344CB8AC3E}">
        <p14:creationId xmlns:p14="http://schemas.microsoft.com/office/powerpoint/2010/main" val="26519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922114"/>
          </a:xfrm>
        </p:spPr>
        <p:txBody>
          <a:bodyPr/>
          <a:lstStyle/>
          <a:p>
            <a:r>
              <a:rPr lang="en-US" altLang="zh-CN" dirty="0" smtClean="0"/>
              <a:t>4.7 Cultural Moral considerations</a:t>
            </a:r>
            <a:endParaRPr lang="zh-CN" altLang="en-US" dirty="0"/>
          </a:p>
        </p:txBody>
      </p:sp>
      <p:sp>
        <p:nvSpPr>
          <p:cNvPr id="3" name="内容占位符 2"/>
          <p:cNvSpPr>
            <a:spLocks noGrp="1"/>
          </p:cNvSpPr>
          <p:nvPr>
            <p:ph idx="1"/>
          </p:nvPr>
        </p:nvSpPr>
        <p:spPr>
          <a:xfrm>
            <a:off x="20668" y="1313384"/>
            <a:ext cx="8928992" cy="5544616"/>
          </a:xfrm>
        </p:spPr>
        <p:txBody>
          <a:bodyPr>
            <a:normAutofit fontScale="62500" lnSpcReduction="20000"/>
          </a:bodyPr>
          <a:lstStyle/>
          <a:p>
            <a:r>
              <a:rPr lang="en-CA" altLang="zh-CN" dirty="0"/>
              <a:t>Cultural moral or ethical culture should be considered under legal consideration. In particular, they need to identify which product is suitable for all cultural moral. Any issue, perceived or obvious, relative to folk custom and traditions should be identified and recognized in the evaluation report. Any status which might cause conflict in cultural moral or ethical culture area being of an especially sensible society should be avoided</a:t>
            </a:r>
            <a:r>
              <a:rPr lang="en-CA" altLang="zh-CN" dirty="0" smtClean="0"/>
              <a:t>.</a:t>
            </a:r>
          </a:p>
          <a:p>
            <a:r>
              <a:rPr lang="en-CA" altLang="zh-CN" dirty="0"/>
              <a:t>Note or Example: There exists some product violates national cultural moral and natural language in some areas or countries while such product is somehow welcome and widely used in other regions. Thus, the product is more or less partially unacceptable in the world. Therefore, they need to avoid violating cultural ethic all over the world and doing speculation by complete research</a:t>
            </a:r>
            <a:r>
              <a:rPr lang="en-CA" altLang="zh-CN" dirty="0" smtClean="0"/>
              <a:t>.</a:t>
            </a:r>
          </a:p>
          <a:p>
            <a:r>
              <a:rPr lang="en-CA" altLang="zh-CN" dirty="0"/>
              <a:t>References: </a:t>
            </a:r>
            <a:r>
              <a:rPr lang="en-CA" altLang="zh-CN" dirty="0" err="1"/>
              <a:t>Swinyard</a:t>
            </a:r>
            <a:r>
              <a:rPr lang="en-CA" altLang="zh-CN" dirty="0"/>
              <a:t>, </a:t>
            </a:r>
            <a:r>
              <a:rPr lang="en-CA" altLang="zh-CN" dirty="0" err="1"/>
              <a:t>Rinne</a:t>
            </a:r>
            <a:r>
              <a:rPr lang="en-CA" altLang="zh-CN" dirty="0"/>
              <a:t> and </a:t>
            </a:r>
            <a:r>
              <a:rPr lang="en-CA" altLang="zh-CN" dirty="0" err="1"/>
              <a:t>Keng</a:t>
            </a:r>
            <a:r>
              <a:rPr lang="en-CA" altLang="zh-CN" dirty="0"/>
              <a:t> </a:t>
            </a:r>
            <a:r>
              <a:rPr lang="en-CA" altLang="zh-CN" dirty="0" err="1"/>
              <a:t>Kau’s</a:t>
            </a:r>
            <a:r>
              <a:rPr lang="en-CA" altLang="zh-CN" dirty="0"/>
              <a:t> research shows that “Asians </a:t>
            </a:r>
            <a:r>
              <a:rPr lang="en-CA" altLang="zh-CN" dirty="0" err="1"/>
              <a:t>willtend</a:t>
            </a:r>
            <a:r>
              <a:rPr lang="en-CA" altLang="zh-CN" dirty="0"/>
              <a:t> to base their moral decisions on the outcomes of the behaviour, while Americans will tend to base their moral decisions on the nature of the decision itself.” “As long as the personal computer has </a:t>
            </a:r>
            <a:r>
              <a:rPr lang="en-CA" altLang="zh-CN" dirty="0" smtClean="0"/>
              <a:t>existed, </a:t>
            </a:r>
            <a:r>
              <a:rPr lang="en-CA" altLang="zh-CN" dirty="0"/>
              <a:t>software piracy has been an important issue.”</a:t>
            </a:r>
            <a:endParaRPr lang="zh-CN" altLang="zh-CN" dirty="0"/>
          </a:p>
          <a:p>
            <a:r>
              <a:rPr lang="en-CA" altLang="zh-CN" dirty="0"/>
              <a:t>In addition, “Geeks find affinity with one another because they share an aiding moral imagination of the technical infrastructure, the Internet, that has allowed them to develop and maintain affinity in the first place</a:t>
            </a:r>
            <a:r>
              <a:rPr lang="en-CA" altLang="zh-CN" dirty="0" smtClean="0"/>
              <a:t>.”</a:t>
            </a:r>
            <a:endParaRPr lang="zh-CN" altLang="zh-CN" dirty="0"/>
          </a:p>
        </p:txBody>
      </p:sp>
    </p:spTree>
    <p:extLst>
      <p:ext uri="{BB962C8B-B14F-4D97-AF65-F5344CB8AC3E}">
        <p14:creationId xmlns:p14="http://schemas.microsoft.com/office/powerpoint/2010/main" val="1183935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(Further considerations)</a:t>
            </a:r>
            <a:endParaRPr lang="zh-CN" altLang="en-US" dirty="0"/>
          </a:p>
        </p:txBody>
      </p:sp>
      <p:sp>
        <p:nvSpPr>
          <p:cNvPr id="3" name="内容占位符 2"/>
          <p:cNvSpPr>
            <a:spLocks noGrp="1"/>
          </p:cNvSpPr>
          <p:nvPr>
            <p:ph idx="1"/>
          </p:nvPr>
        </p:nvSpPr>
        <p:spPr/>
        <p:txBody>
          <a:bodyPr/>
          <a:lstStyle/>
          <a:p>
            <a:r>
              <a:rPr lang="en-US" altLang="zh-CN" dirty="0" smtClean="0"/>
              <a:t>Some items are potentials</a:t>
            </a:r>
            <a:endParaRPr lang="en-US" altLang="zh-CN" dirty="0"/>
          </a:p>
          <a:p>
            <a:r>
              <a:rPr lang="en-US" altLang="zh-CN" dirty="0" smtClean="0"/>
              <a:t>Some items need to be revised</a:t>
            </a:r>
          </a:p>
          <a:p>
            <a:r>
              <a:rPr lang="en-US" altLang="zh-CN" dirty="0" smtClean="0"/>
              <a:t>More items are considered</a:t>
            </a:r>
          </a:p>
          <a:p>
            <a:r>
              <a:rPr lang="en-US" altLang="zh-CN" dirty="0" smtClean="0"/>
              <a:t>Some items are not suitable for original document</a:t>
            </a:r>
          </a:p>
          <a:p>
            <a:r>
              <a:rPr lang="en-US" altLang="zh-CN" dirty="0" smtClean="0"/>
              <a:t>By some revised elaboration, might be useful for information technology product in CLA area</a:t>
            </a:r>
          </a:p>
        </p:txBody>
      </p:sp>
    </p:spTree>
    <p:extLst>
      <p:ext uri="{BB962C8B-B14F-4D97-AF65-F5344CB8AC3E}">
        <p14:creationId xmlns:p14="http://schemas.microsoft.com/office/powerpoint/2010/main" val="348425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Justification</a:t>
            </a:r>
            <a:endParaRPr lang="zh-CN" altLang="en-US" dirty="0"/>
          </a:p>
        </p:txBody>
      </p:sp>
      <p:sp>
        <p:nvSpPr>
          <p:cNvPr id="3" name="内容占位符 2"/>
          <p:cNvSpPr>
            <a:spLocks noGrp="1"/>
          </p:cNvSpPr>
          <p:nvPr>
            <p:ph idx="1"/>
          </p:nvPr>
        </p:nvSpPr>
        <p:spPr/>
        <p:txBody>
          <a:bodyPr/>
          <a:lstStyle/>
          <a:p>
            <a:r>
              <a:rPr lang="en-US" altLang="zh-CN" dirty="0" smtClean="0"/>
              <a:t>Significant for </a:t>
            </a:r>
            <a:r>
              <a:rPr lang="en-US" altLang="zh-CN" b="1" dirty="0" smtClean="0"/>
              <a:t>diversity groups of people</a:t>
            </a:r>
          </a:p>
          <a:p>
            <a:pPr marL="0" indent="0">
              <a:buNone/>
            </a:pPr>
            <a:r>
              <a:rPr lang="en-US" altLang="zh-CN" dirty="0"/>
              <a:t>	</a:t>
            </a:r>
            <a:r>
              <a:rPr lang="en-US" altLang="zh-CN" dirty="0" smtClean="0"/>
              <a:t>-with cultural variation</a:t>
            </a:r>
          </a:p>
          <a:p>
            <a:pPr marL="0" indent="0">
              <a:buNone/>
            </a:pPr>
            <a:r>
              <a:rPr lang="en-US" altLang="zh-CN" dirty="0"/>
              <a:t>	</a:t>
            </a:r>
            <a:r>
              <a:rPr lang="en-US" altLang="zh-CN" dirty="0" smtClean="0"/>
              <a:t>	e.g. cognition style</a:t>
            </a:r>
          </a:p>
          <a:p>
            <a:pPr marL="0" indent="0">
              <a:buNone/>
            </a:pPr>
            <a:endParaRPr lang="en-US" altLang="zh-CN" dirty="0" smtClean="0"/>
          </a:p>
          <a:p>
            <a:pPr marL="0" indent="0">
              <a:buNone/>
            </a:pPr>
            <a:r>
              <a:rPr lang="en-US" altLang="zh-CN" dirty="0"/>
              <a:t>	</a:t>
            </a:r>
            <a:r>
              <a:rPr lang="en-US" altLang="zh-CN" dirty="0" smtClean="0"/>
              <a:t>-with linguistic variation</a:t>
            </a:r>
          </a:p>
          <a:p>
            <a:pPr marL="0" indent="0">
              <a:buNone/>
            </a:pPr>
            <a:r>
              <a:rPr lang="en-US" altLang="zh-CN" dirty="0"/>
              <a:t>	</a:t>
            </a:r>
            <a:r>
              <a:rPr lang="en-US" altLang="zh-CN" dirty="0" smtClean="0"/>
              <a:t>	e.g. communication online and 				offline</a:t>
            </a:r>
            <a:endParaRPr lang="zh-CN" altLang="en-US" dirty="0"/>
          </a:p>
        </p:txBody>
      </p:sp>
    </p:spTree>
    <p:extLst>
      <p:ext uri="{BB962C8B-B14F-4D97-AF65-F5344CB8AC3E}">
        <p14:creationId xmlns:p14="http://schemas.microsoft.com/office/powerpoint/2010/main" val="386252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Justification</a:t>
            </a:r>
            <a:endParaRPr lang="zh-CN" altLang="en-US" dirty="0"/>
          </a:p>
        </p:txBody>
      </p:sp>
      <p:sp>
        <p:nvSpPr>
          <p:cNvPr id="3" name="内容占位符 2"/>
          <p:cNvSpPr>
            <a:spLocks noGrp="1"/>
          </p:cNvSpPr>
          <p:nvPr>
            <p:ph idx="1"/>
          </p:nvPr>
        </p:nvSpPr>
        <p:spPr/>
        <p:txBody>
          <a:bodyPr/>
          <a:lstStyle/>
          <a:p>
            <a:r>
              <a:rPr lang="en-US" altLang="zh-CN" dirty="0" smtClean="0"/>
              <a:t>Significant for </a:t>
            </a:r>
            <a:r>
              <a:rPr lang="en-US" altLang="zh-CN" b="1" dirty="0" smtClean="0"/>
              <a:t>myself as an international student</a:t>
            </a:r>
          </a:p>
          <a:p>
            <a:pPr marL="0" indent="0">
              <a:buNone/>
            </a:pPr>
            <a:r>
              <a:rPr lang="en-US" altLang="zh-CN" b="1" dirty="0"/>
              <a:t>	</a:t>
            </a:r>
            <a:r>
              <a:rPr lang="en-US" altLang="zh-CN" dirty="0" smtClean="0"/>
              <a:t>-with cultural adaptation</a:t>
            </a:r>
          </a:p>
          <a:p>
            <a:pPr marL="0" indent="0">
              <a:buNone/>
            </a:pPr>
            <a:r>
              <a:rPr lang="en-US" altLang="zh-CN" b="1" dirty="0"/>
              <a:t>	</a:t>
            </a:r>
            <a:r>
              <a:rPr lang="en-US" altLang="zh-CN" b="1" dirty="0" smtClean="0"/>
              <a:t>	</a:t>
            </a:r>
            <a:r>
              <a:rPr lang="en-US" altLang="zh-CN" dirty="0" smtClean="0"/>
              <a:t>e.g. misunderstand academic 				information</a:t>
            </a:r>
          </a:p>
          <a:p>
            <a:pPr marL="0" indent="0">
              <a:buNone/>
            </a:pPr>
            <a:r>
              <a:rPr lang="en-US" altLang="zh-CN" b="1" dirty="0"/>
              <a:t>	</a:t>
            </a:r>
            <a:r>
              <a:rPr lang="en-US" altLang="zh-CN" dirty="0" smtClean="0"/>
              <a:t>-with linguistic adaptation</a:t>
            </a:r>
          </a:p>
          <a:p>
            <a:pPr marL="0" indent="0">
              <a:buNone/>
            </a:pPr>
            <a:r>
              <a:rPr lang="en-US" altLang="zh-CN" b="1" dirty="0"/>
              <a:t>	</a:t>
            </a:r>
            <a:r>
              <a:rPr lang="en-US" altLang="zh-CN" b="1" dirty="0" smtClean="0"/>
              <a:t>	</a:t>
            </a:r>
            <a:r>
              <a:rPr lang="en-US" altLang="zh-CN" dirty="0" smtClean="0"/>
              <a:t>e.g. express corresponding 					information</a:t>
            </a:r>
            <a:endParaRPr lang="zh-CN" altLang="en-US" b="1" dirty="0"/>
          </a:p>
        </p:txBody>
      </p:sp>
    </p:spTree>
    <p:extLst>
      <p:ext uri="{BB962C8B-B14F-4D97-AF65-F5344CB8AC3E}">
        <p14:creationId xmlns:p14="http://schemas.microsoft.com/office/powerpoint/2010/main" val="399288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a:t>
            </a:r>
            <a:endParaRPr lang="zh-CN" altLang="en-US" dirty="0"/>
          </a:p>
        </p:txBody>
      </p:sp>
      <p:sp>
        <p:nvSpPr>
          <p:cNvPr id="3" name="内容占位符 2"/>
          <p:cNvSpPr>
            <a:spLocks noGrp="1"/>
          </p:cNvSpPr>
          <p:nvPr>
            <p:ph idx="1"/>
          </p:nvPr>
        </p:nvSpPr>
        <p:spPr>
          <a:xfrm>
            <a:off x="457200" y="1340768"/>
            <a:ext cx="8229600" cy="5184576"/>
          </a:xfrm>
        </p:spPr>
        <p:txBody>
          <a:bodyPr>
            <a:normAutofit lnSpcReduction="10000"/>
          </a:bodyPr>
          <a:lstStyle/>
          <a:p>
            <a:r>
              <a:rPr lang="en-US" altLang="zh-CN" dirty="0" smtClean="0"/>
              <a:t>Microsoft (2012)</a:t>
            </a:r>
          </a:p>
          <a:p>
            <a:pPr lvl="1"/>
            <a:r>
              <a:rPr lang="en-US" altLang="zh-CN" sz="2400" dirty="0" smtClean="0"/>
              <a:t>Different languages have various modalities of capitalization</a:t>
            </a:r>
          </a:p>
          <a:p>
            <a:pPr lvl="1"/>
            <a:r>
              <a:rPr lang="en-US" altLang="zh-CN" sz="2400" dirty="0" smtClean="0"/>
              <a:t>Input and processing routine should handle multiple languages</a:t>
            </a:r>
          </a:p>
          <a:p>
            <a:pPr lvl="1"/>
            <a:r>
              <a:rPr lang="en-US" altLang="zh-CN" sz="2400" dirty="0" smtClean="0"/>
              <a:t>Date formatting is not constant (should be clarified)</a:t>
            </a:r>
          </a:p>
          <a:p>
            <a:pPr lvl="1"/>
            <a:r>
              <a:rPr lang="en-US" altLang="zh-CN" sz="2400" dirty="0" smtClean="0"/>
              <a:t>Handle variation of information of phone</a:t>
            </a:r>
          </a:p>
          <a:p>
            <a:pPr lvl="1"/>
            <a:r>
              <a:rPr lang="en-US" altLang="zh-CN" sz="2400" dirty="0" smtClean="0"/>
              <a:t>Number formatting  should be clarified as variation</a:t>
            </a:r>
          </a:p>
          <a:p>
            <a:pPr lvl="1"/>
            <a:r>
              <a:rPr lang="en-US" altLang="zh-CN" sz="2400" dirty="0" smtClean="0"/>
              <a:t>Annotation of different currency in appearance</a:t>
            </a:r>
          </a:p>
          <a:p>
            <a:pPr lvl="1"/>
            <a:r>
              <a:rPr lang="en-US" altLang="zh-CN" sz="2400" dirty="0" smtClean="0"/>
              <a:t>Make graphics adaptive in CLA area (Graphics are more extensive than text )</a:t>
            </a:r>
          </a:p>
          <a:p>
            <a:pPr lvl="1"/>
            <a:r>
              <a:rPr lang="en-US" altLang="zh-CN" sz="2400" dirty="0" smtClean="0"/>
              <a:t>Multimedia should be locale-aware (icons)</a:t>
            </a:r>
          </a:p>
          <a:p>
            <a:pPr marL="457200" lvl="1" indent="0">
              <a:buNone/>
            </a:pPr>
            <a:endParaRPr lang="en-US" altLang="zh-CN" sz="1600" dirty="0" smtClean="0"/>
          </a:p>
        </p:txBody>
      </p:sp>
    </p:spTree>
    <p:extLst>
      <p:ext uri="{BB962C8B-B14F-4D97-AF65-F5344CB8AC3E}">
        <p14:creationId xmlns:p14="http://schemas.microsoft.com/office/powerpoint/2010/main" val="312982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a:t>
            </a:r>
            <a:endParaRPr lang="zh-CN" altLang="en-US" dirty="0"/>
          </a:p>
        </p:txBody>
      </p:sp>
      <p:sp>
        <p:nvSpPr>
          <p:cNvPr id="3" name="内容占位符 2"/>
          <p:cNvSpPr>
            <a:spLocks noGrp="1"/>
          </p:cNvSpPr>
          <p:nvPr>
            <p:ph idx="1"/>
          </p:nvPr>
        </p:nvSpPr>
        <p:spPr>
          <a:xfrm>
            <a:off x="179512" y="1412776"/>
            <a:ext cx="8856984" cy="5184576"/>
          </a:xfrm>
        </p:spPr>
        <p:txBody>
          <a:bodyPr>
            <a:normAutofit/>
          </a:bodyPr>
          <a:lstStyle/>
          <a:p>
            <a:r>
              <a:rPr lang="en-US" altLang="zh-CN" dirty="0" smtClean="0"/>
              <a:t>W. R. </a:t>
            </a:r>
            <a:r>
              <a:rPr lang="en-US" altLang="zh-CN" dirty="0" err="1" smtClean="0"/>
              <a:t>Swinyard</a:t>
            </a:r>
            <a:r>
              <a:rPr lang="en-US" altLang="zh-CN" dirty="0" smtClean="0"/>
              <a:t> (August 1990)  </a:t>
            </a:r>
            <a:r>
              <a:rPr lang="en-US" altLang="zh-CN" i="1" dirty="0" smtClean="0"/>
              <a:t>The morality of software piracy: A cross cultural analysis</a:t>
            </a:r>
            <a:endParaRPr lang="en-US" altLang="zh-CN" dirty="0" smtClean="0"/>
          </a:p>
          <a:p>
            <a:pPr marL="0" indent="0">
              <a:buNone/>
            </a:pPr>
            <a:r>
              <a:rPr lang="en-US" altLang="zh-CN" i="1" dirty="0"/>
              <a:t>	</a:t>
            </a:r>
            <a:r>
              <a:rPr lang="en-US" altLang="zh-CN" dirty="0" smtClean="0"/>
              <a:t>-</a:t>
            </a:r>
            <a:r>
              <a:rPr lang="en-US" altLang="zh-CN" sz="2000" dirty="0" smtClean="0"/>
              <a:t> </a:t>
            </a:r>
            <a:r>
              <a:rPr lang="en-US" altLang="zh-CN" sz="2400" dirty="0" smtClean="0"/>
              <a:t>Identify suitable product for all cultural moral</a:t>
            </a:r>
            <a:endParaRPr lang="en-US" altLang="zh-CN" i="1" dirty="0" smtClean="0"/>
          </a:p>
          <a:p>
            <a:r>
              <a:rPr lang="en-US" altLang="zh-CN" dirty="0" smtClean="0"/>
              <a:t>Magnus Merkel (1996)  </a:t>
            </a:r>
            <a:r>
              <a:rPr lang="en-US" altLang="zh-CN" i="1" dirty="0" smtClean="0"/>
              <a:t>Consistency and Variation in Technical Translations</a:t>
            </a:r>
          </a:p>
          <a:p>
            <a:pPr marL="0" indent="0">
              <a:buNone/>
            </a:pPr>
            <a:r>
              <a:rPr lang="en-US" altLang="zh-CN" dirty="0"/>
              <a:t>	</a:t>
            </a:r>
            <a:r>
              <a:rPr lang="en-US" altLang="zh-CN" sz="2000" dirty="0" smtClean="0"/>
              <a:t>- </a:t>
            </a:r>
            <a:r>
              <a:rPr lang="en-US" altLang="zh-CN" sz="2400" dirty="0" smtClean="0"/>
              <a:t>Make or keep the result of translation consistent</a:t>
            </a:r>
          </a:p>
          <a:p>
            <a:r>
              <a:rPr lang="en-US" altLang="zh-CN" dirty="0" smtClean="0"/>
              <a:t>Moravia (2012) </a:t>
            </a:r>
            <a:r>
              <a:rPr lang="en-US" altLang="zh-CN" i="1" dirty="0" smtClean="0"/>
              <a:t>Terminology Management</a:t>
            </a:r>
          </a:p>
          <a:p>
            <a:pPr marL="0" indent="0">
              <a:buNone/>
            </a:pPr>
            <a:r>
              <a:rPr lang="en-US" altLang="zh-CN" dirty="0"/>
              <a:t>	</a:t>
            </a:r>
            <a:r>
              <a:rPr lang="en-US" altLang="zh-CN" dirty="0" smtClean="0"/>
              <a:t>- </a:t>
            </a:r>
            <a:r>
              <a:rPr lang="en-US" altLang="zh-CN" sz="2400" dirty="0" smtClean="0"/>
              <a:t>Terminology need to be consistent for multilingual 		content</a:t>
            </a:r>
            <a:endParaRPr lang="zh-CN" altLang="en-US" sz="2400" dirty="0"/>
          </a:p>
        </p:txBody>
      </p:sp>
    </p:spTree>
    <p:extLst>
      <p:ext uri="{BB962C8B-B14F-4D97-AF65-F5344CB8AC3E}">
        <p14:creationId xmlns:p14="http://schemas.microsoft.com/office/powerpoint/2010/main" val="2045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Implementation</a:t>
            </a:r>
            <a:endParaRPr lang="zh-CN" altLang="en-US" dirty="0"/>
          </a:p>
        </p:txBody>
      </p:sp>
      <p:sp>
        <p:nvSpPr>
          <p:cNvPr id="3" name="内容占位符 2"/>
          <p:cNvSpPr>
            <a:spLocks noGrp="1"/>
          </p:cNvSpPr>
          <p:nvPr>
            <p:ph idx="1"/>
          </p:nvPr>
        </p:nvSpPr>
        <p:spPr/>
        <p:txBody>
          <a:bodyPr/>
          <a:lstStyle/>
          <a:p>
            <a:r>
              <a:rPr lang="en-US" altLang="zh-CN" dirty="0" smtClean="0"/>
              <a:t>Find experiences on cultural and linguistic adaptability on my own</a:t>
            </a:r>
          </a:p>
          <a:p>
            <a:r>
              <a:rPr lang="en-US" altLang="zh-CN" dirty="0" smtClean="0"/>
              <a:t>Read original document</a:t>
            </a:r>
          </a:p>
          <a:p>
            <a:r>
              <a:rPr lang="en-US" altLang="zh-CN" dirty="0" smtClean="0"/>
              <a:t>Brainstorm for possible additional ideas</a:t>
            </a:r>
          </a:p>
          <a:p>
            <a:r>
              <a:rPr lang="en-US" altLang="zh-CN" dirty="0" smtClean="0"/>
              <a:t>Pick suitable items which will be added to the existing documents</a:t>
            </a:r>
          </a:p>
          <a:p>
            <a:r>
              <a:rPr lang="en-US" altLang="zh-CN" dirty="0" smtClean="0"/>
              <a:t>Search online by keywords listed based on planning items</a:t>
            </a:r>
            <a:endParaRPr lang="zh-CN" altLang="en-US" dirty="0"/>
          </a:p>
        </p:txBody>
      </p:sp>
    </p:spTree>
    <p:extLst>
      <p:ext uri="{BB962C8B-B14F-4D97-AF65-F5344CB8AC3E}">
        <p14:creationId xmlns:p14="http://schemas.microsoft.com/office/powerpoint/2010/main" val="1833411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Implementation</a:t>
            </a:r>
            <a:endParaRPr lang="zh-CN" altLang="en-US" dirty="0"/>
          </a:p>
        </p:txBody>
      </p:sp>
      <p:sp>
        <p:nvSpPr>
          <p:cNvPr id="3" name="内容占位符 2"/>
          <p:cNvSpPr>
            <a:spLocks noGrp="1"/>
          </p:cNvSpPr>
          <p:nvPr>
            <p:ph idx="1"/>
          </p:nvPr>
        </p:nvSpPr>
        <p:spPr>
          <a:xfrm>
            <a:off x="457200" y="1600200"/>
            <a:ext cx="8229600" cy="4925144"/>
          </a:xfrm>
        </p:spPr>
        <p:txBody>
          <a:bodyPr>
            <a:normAutofit fontScale="92500" lnSpcReduction="10000"/>
          </a:bodyPr>
          <a:lstStyle/>
          <a:p>
            <a:r>
              <a:rPr lang="en-US" altLang="zh-CN" dirty="0" smtClean="0"/>
              <a:t>Read document from searching result (by skimming)</a:t>
            </a:r>
          </a:p>
          <a:p>
            <a:r>
              <a:rPr lang="en-US" altLang="zh-CN" dirty="0" smtClean="0"/>
              <a:t>Read content in detail where might be relevant and appropriate</a:t>
            </a:r>
          </a:p>
          <a:p>
            <a:r>
              <a:rPr lang="en-US" altLang="zh-CN" dirty="0" smtClean="0"/>
              <a:t>Filter corresponding content and set them as references</a:t>
            </a:r>
          </a:p>
          <a:p>
            <a:r>
              <a:rPr lang="en-US" altLang="zh-CN" dirty="0" smtClean="0"/>
              <a:t>Create items added into the original document as the guideline style</a:t>
            </a:r>
          </a:p>
          <a:p>
            <a:r>
              <a:rPr lang="en-US" altLang="zh-CN" dirty="0" smtClean="0"/>
              <a:t>Cite the corresponding source following by added items</a:t>
            </a:r>
            <a:endParaRPr lang="zh-CN" altLang="en-US" dirty="0"/>
          </a:p>
        </p:txBody>
      </p:sp>
    </p:spTree>
    <p:extLst>
      <p:ext uri="{BB962C8B-B14F-4D97-AF65-F5344CB8AC3E}">
        <p14:creationId xmlns:p14="http://schemas.microsoft.com/office/powerpoint/2010/main" val="124149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Implementation</a:t>
            </a:r>
            <a:endParaRPr lang="zh-CN" altLang="en-US" dirty="0"/>
          </a:p>
        </p:txBody>
      </p:sp>
      <p:sp>
        <p:nvSpPr>
          <p:cNvPr id="3" name="内容占位符 2"/>
          <p:cNvSpPr>
            <a:spLocks noGrp="1"/>
          </p:cNvSpPr>
          <p:nvPr>
            <p:ph idx="1"/>
          </p:nvPr>
        </p:nvSpPr>
        <p:spPr/>
        <p:txBody>
          <a:bodyPr/>
          <a:lstStyle/>
          <a:p>
            <a:r>
              <a:rPr lang="en-US" altLang="zh-CN" dirty="0" smtClean="0"/>
              <a:t>Problems:</a:t>
            </a:r>
          </a:p>
          <a:p>
            <a:pPr marL="0" indent="0">
              <a:buNone/>
            </a:pPr>
            <a:r>
              <a:rPr lang="en-US" altLang="zh-CN" dirty="0"/>
              <a:t>	</a:t>
            </a:r>
            <a:r>
              <a:rPr lang="en-US" altLang="zh-CN" dirty="0" smtClean="0"/>
              <a:t>- Searching relevant document by key word</a:t>
            </a:r>
          </a:p>
          <a:p>
            <a:pPr marL="0" indent="0">
              <a:buNone/>
            </a:pPr>
            <a:r>
              <a:rPr lang="en-US" altLang="zh-CN" dirty="0"/>
              <a:t>	</a:t>
            </a:r>
            <a:r>
              <a:rPr lang="en-US" altLang="zh-CN" dirty="0" smtClean="0"/>
              <a:t>- Understand the content written by 			experts</a:t>
            </a:r>
          </a:p>
          <a:p>
            <a:pPr marL="0" indent="0">
              <a:buNone/>
            </a:pPr>
            <a:r>
              <a:rPr lang="en-US" altLang="zh-CN" dirty="0"/>
              <a:t>	</a:t>
            </a:r>
            <a:r>
              <a:rPr lang="en-US" altLang="zh-CN" dirty="0" smtClean="0"/>
              <a:t>- Language-organizing and paraphrase to 		create item</a:t>
            </a:r>
            <a:endParaRPr lang="zh-CN" altLang="en-US" dirty="0"/>
          </a:p>
        </p:txBody>
      </p:sp>
    </p:spTree>
    <p:extLst>
      <p:ext uri="{BB962C8B-B14F-4D97-AF65-F5344CB8AC3E}">
        <p14:creationId xmlns:p14="http://schemas.microsoft.com/office/powerpoint/2010/main" val="703238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Results</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Summary list of guidelines added:</a:t>
            </a:r>
          </a:p>
          <a:p>
            <a:pPr marL="0" indent="0">
              <a:buNone/>
            </a:pPr>
            <a:r>
              <a:rPr lang="en-US" altLang="zh-CN" dirty="0" smtClean="0"/>
              <a:t>	</a:t>
            </a:r>
            <a:r>
              <a:rPr lang="en-US" altLang="zh-CN" sz="2400" dirty="0" smtClean="0"/>
              <a:t>- User Manual			- After sale service</a:t>
            </a:r>
          </a:p>
          <a:p>
            <a:pPr marL="0" indent="0">
              <a:buNone/>
            </a:pPr>
            <a:r>
              <a:rPr lang="en-US" altLang="zh-CN" sz="2400" dirty="0"/>
              <a:t>	</a:t>
            </a:r>
            <a:r>
              <a:rPr lang="en-US" altLang="zh-CN" sz="2400" dirty="0" smtClean="0"/>
              <a:t>- Voice Input			- Voice Output</a:t>
            </a:r>
          </a:p>
          <a:p>
            <a:pPr marL="0" indent="0">
              <a:buNone/>
            </a:pPr>
            <a:r>
              <a:rPr lang="en-US" altLang="zh-CN" sz="2400" dirty="0"/>
              <a:t>	</a:t>
            </a:r>
            <a:r>
              <a:rPr lang="en-US" altLang="zh-CN" sz="2400" dirty="0" smtClean="0"/>
              <a:t>- Currency Formatting		- Number Formatting</a:t>
            </a:r>
          </a:p>
          <a:p>
            <a:pPr marL="0" indent="0">
              <a:buNone/>
            </a:pPr>
            <a:r>
              <a:rPr lang="en-US" altLang="zh-CN" sz="2400" dirty="0"/>
              <a:t>	</a:t>
            </a:r>
            <a:r>
              <a:rPr lang="en-US" altLang="zh-CN" sz="2400" dirty="0" smtClean="0"/>
              <a:t>- Phone number formatting	- Date formatting</a:t>
            </a:r>
          </a:p>
          <a:p>
            <a:pPr marL="0" indent="0">
              <a:buNone/>
            </a:pPr>
            <a:r>
              <a:rPr lang="en-US" altLang="zh-CN" sz="2400" dirty="0"/>
              <a:t>	</a:t>
            </a:r>
            <a:r>
              <a:rPr lang="en-US" altLang="zh-CN" sz="2400" dirty="0" smtClean="0"/>
              <a:t>- Address format		- Capitalization and lower 	- Terminology 				case</a:t>
            </a:r>
          </a:p>
          <a:p>
            <a:pPr marL="0" indent="0">
              <a:buNone/>
            </a:pPr>
            <a:r>
              <a:rPr lang="en-US" altLang="zh-CN" sz="2400" dirty="0"/>
              <a:t>	</a:t>
            </a:r>
            <a:r>
              <a:rPr lang="en-US" altLang="zh-CN" sz="2400" dirty="0" smtClean="0"/>
              <a:t>- Graphics and Multimedia 	- Translation</a:t>
            </a:r>
          </a:p>
          <a:p>
            <a:pPr marL="0" indent="0">
              <a:buNone/>
            </a:pPr>
            <a:r>
              <a:rPr lang="en-US" altLang="zh-CN" sz="2400" dirty="0"/>
              <a:t>	</a:t>
            </a:r>
            <a:r>
              <a:rPr lang="en-US" altLang="zh-CN" sz="2400" dirty="0" smtClean="0"/>
              <a:t>- Cultural Moral 		- User Interface</a:t>
            </a:r>
          </a:p>
          <a:p>
            <a:pPr marL="0" indent="0">
              <a:buNone/>
            </a:pPr>
            <a:r>
              <a:rPr lang="en-US" altLang="zh-CN" sz="2400" dirty="0"/>
              <a:t>	 </a:t>
            </a:r>
            <a:r>
              <a:rPr lang="en-US" altLang="zh-CN" sz="2400" dirty="0" smtClean="0"/>
              <a:t>      considerations	</a:t>
            </a:r>
            <a:endParaRPr lang="zh-CN" altLang="en-US" sz="2400" dirty="0"/>
          </a:p>
        </p:txBody>
      </p:sp>
    </p:spTree>
    <p:extLst>
      <p:ext uri="{BB962C8B-B14F-4D97-AF65-F5344CB8AC3E}">
        <p14:creationId xmlns:p14="http://schemas.microsoft.com/office/powerpoint/2010/main" val="280886909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1508</Words>
  <Application>Microsoft Office PowerPoint</Application>
  <PresentationFormat>On-screen Show (4:3)</PresentationFormat>
  <Paragraphs>107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主题​​</vt:lpstr>
      <vt:lpstr>Title: Elaboration of Guidelines of Cultural Linguistic Adaptability  </vt:lpstr>
      <vt:lpstr>Justification</vt:lpstr>
      <vt:lpstr>Justification</vt:lpstr>
      <vt:lpstr>Analysis</vt:lpstr>
      <vt:lpstr>Analysis</vt:lpstr>
      <vt:lpstr>Implementation</vt:lpstr>
      <vt:lpstr>Implementation</vt:lpstr>
      <vt:lpstr>Implementation</vt:lpstr>
      <vt:lpstr>Results</vt:lpstr>
      <vt:lpstr>4.2.5 After Sale Service</vt:lpstr>
      <vt:lpstr>4.3.1 Voice Input</vt:lpstr>
      <vt:lpstr>4.3.11 Currency Formatting</vt:lpstr>
      <vt:lpstr>4.3.12 Number Formatting</vt:lpstr>
      <vt:lpstr>4.4.1 Capitalization and lower case</vt:lpstr>
      <vt:lpstr>4.4.2 Terminology</vt:lpstr>
      <vt:lpstr>4.7 Cultural Moral considerations</vt:lpstr>
      <vt:lpstr>Conclusion (Further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sun</dc:creator>
  <cp:lastModifiedBy>Jim Carter</cp:lastModifiedBy>
  <cp:revision>32</cp:revision>
  <dcterms:created xsi:type="dcterms:W3CDTF">2012-11-27T17:34:45Z</dcterms:created>
  <dcterms:modified xsi:type="dcterms:W3CDTF">2012-11-28T20:30:21Z</dcterms:modified>
</cp:coreProperties>
</file>