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9" r:id="rId4"/>
    <p:sldId id="258" r:id="rId5"/>
    <p:sldId id="260" r:id="rId6"/>
    <p:sldId id="261" r:id="rId7"/>
    <p:sldId id="268" r:id="rId8"/>
    <p:sldId id="264" r:id="rId9"/>
    <p:sldId id="265" r:id="rId10"/>
    <p:sldId id="266" r:id="rId11"/>
    <p:sldId id="262" r:id="rId12"/>
    <p:sldId id="269" r:id="rId13"/>
    <p:sldId id="270" r:id="rId14"/>
    <p:sldId id="271" r:id="rId15"/>
    <p:sldId id="267" r:id="rId16"/>
    <p:sldId id="26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45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B322C7-4DBE-4045-98C9-65B84FC63DE3}" type="datetimeFigureOut">
              <a:rPr lang="en-CA" smtClean="0"/>
              <a:t>28/11/2012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97CA25-1EAA-4348-8885-7DA040BF19AC}" type="slidenum">
              <a:rPr lang="en-CA" smtClean="0"/>
              <a:t>‹#›</a:t>
            </a:fld>
            <a:endParaRPr lang="en-CA"/>
          </a:p>
        </p:txBody>
      </p:sp>
    </p:spTree>
    <p:extLst>
      <p:ext uri="{BB962C8B-B14F-4D97-AF65-F5344CB8AC3E}">
        <p14:creationId xmlns:p14="http://schemas.microsoft.com/office/powerpoint/2010/main" val="3527509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Go over how smartphones are increasingly more common,</a:t>
            </a:r>
            <a:r>
              <a:rPr lang="en-CA" baseline="0" dirty="0" smtClean="0"/>
              <a:t> may even eclipse desktop computer. Currently used similar to PC’s in the sense that there are “programs” and a “desktop” but methods of use and capabilities are widely different, thus we need to see what we can carry over in terms of guidance. Finally, discuss how it’s important we address this now, rather then keep waiting, by that point, something new may have arrived in market and we will have gone without guidance for phones for quite some time. </a:t>
            </a:r>
            <a:endParaRPr lang="en-CA" dirty="0"/>
          </a:p>
        </p:txBody>
      </p:sp>
      <p:sp>
        <p:nvSpPr>
          <p:cNvPr id="4" name="Slide Number Placeholder 3"/>
          <p:cNvSpPr>
            <a:spLocks noGrp="1"/>
          </p:cNvSpPr>
          <p:nvPr>
            <p:ph type="sldNum" sz="quarter" idx="10"/>
          </p:nvPr>
        </p:nvSpPr>
        <p:spPr/>
        <p:txBody>
          <a:bodyPr/>
          <a:lstStyle/>
          <a:p>
            <a:fld id="{B997CA25-1EAA-4348-8885-7DA040BF19AC}" type="slidenum">
              <a:rPr lang="en-CA" smtClean="0"/>
              <a:t>2</a:t>
            </a:fld>
            <a:endParaRPr lang="en-CA" dirty="0"/>
          </a:p>
        </p:txBody>
      </p:sp>
    </p:spTree>
    <p:extLst>
      <p:ext uri="{BB962C8B-B14F-4D97-AF65-F5344CB8AC3E}">
        <p14:creationId xmlns:p14="http://schemas.microsoft.com/office/powerpoint/2010/main" val="2401115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AA0E40E7-7634-477A-9459-5D72997DA630}" type="datetimeFigureOut">
              <a:rPr lang="en-CA" smtClean="0"/>
              <a:t>28/11/2012</a:t>
            </a:fld>
            <a:endParaRPr lang="en-CA"/>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CA"/>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B00BE7A-86BA-495A-984F-8444FBB6A633}"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0E40E7-7634-477A-9459-5D72997DA630}" type="datetimeFigureOut">
              <a:rPr lang="en-CA" smtClean="0"/>
              <a:t>28/11/2012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B00BE7A-86BA-495A-984F-8444FBB6A633}"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0E40E7-7634-477A-9459-5D72997DA630}" type="datetimeFigureOut">
              <a:rPr lang="en-CA" smtClean="0"/>
              <a:t>28/11/2012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B00BE7A-86BA-495A-984F-8444FBB6A633}"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AA0E40E7-7634-477A-9459-5D72997DA630}" type="datetimeFigureOut">
              <a:rPr lang="en-CA" smtClean="0"/>
              <a:t>28/11/2012</a:t>
            </a:fld>
            <a:endParaRPr lang="en-CA"/>
          </a:p>
        </p:txBody>
      </p:sp>
      <p:sp>
        <p:nvSpPr>
          <p:cNvPr id="9" name="Slide Number Placeholder 8"/>
          <p:cNvSpPr>
            <a:spLocks noGrp="1"/>
          </p:cNvSpPr>
          <p:nvPr>
            <p:ph type="sldNum" sz="quarter" idx="15"/>
          </p:nvPr>
        </p:nvSpPr>
        <p:spPr/>
        <p:txBody>
          <a:bodyPr rtlCol="0"/>
          <a:lstStyle/>
          <a:p>
            <a:fld id="{2B00BE7A-86BA-495A-984F-8444FBB6A633}" type="slidenum">
              <a:rPr lang="en-CA" smtClean="0"/>
              <a:t>‹#›</a:t>
            </a:fld>
            <a:endParaRPr lang="en-CA"/>
          </a:p>
        </p:txBody>
      </p:sp>
      <p:sp>
        <p:nvSpPr>
          <p:cNvPr id="10" name="Footer Placeholder 9"/>
          <p:cNvSpPr>
            <a:spLocks noGrp="1"/>
          </p:cNvSpPr>
          <p:nvPr>
            <p:ph type="ftr" sz="quarter" idx="16"/>
          </p:nvPr>
        </p:nvSpPr>
        <p:spPr/>
        <p:txBody>
          <a:bodyPr rtlCol="0"/>
          <a:lstStyle/>
          <a:p>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AA0E40E7-7634-477A-9459-5D72997DA630}" type="datetimeFigureOut">
              <a:rPr lang="en-CA" smtClean="0"/>
              <a:t>28/11/2012</a:t>
            </a:fld>
            <a:endParaRPr lang="en-CA"/>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CA"/>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B00BE7A-86BA-495A-984F-8444FBB6A633}" type="slidenum">
              <a:rPr lang="en-CA" smtClean="0"/>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A0E40E7-7634-477A-9459-5D72997DA630}" type="datetimeFigureOut">
              <a:rPr lang="en-CA" smtClean="0"/>
              <a:t>28/11/2012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B00BE7A-86BA-495A-984F-8444FBB6A633}" type="slidenum">
              <a:rPr lang="en-CA" smtClean="0"/>
              <a:t>‹#›</a:t>
            </a:fld>
            <a:endParaRPr lang="en-C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A0E40E7-7634-477A-9459-5D72997DA630}" type="datetimeFigureOut">
              <a:rPr lang="en-CA" smtClean="0"/>
              <a:t>28/11/2012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B00BE7A-86BA-495A-984F-8444FBB6A633}" type="slidenum">
              <a:rPr lang="en-CA" smtClean="0"/>
              <a:t>‹#›</a:t>
            </a:fld>
            <a:endParaRPr lang="en-C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AA0E40E7-7634-477A-9459-5D72997DA630}" type="datetimeFigureOut">
              <a:rPr lang="en-CA" smtClean="0"/>
              <a:t>28/11/2012</a:t>
            </a:fld>
            <a:endParaRPr lang="en-CA"/>
          </a:p>
        </p:txBody>
      </p:sp>
      <p:sp>
        <p:nvSpPr>
          <p:cNvPr id="7" name="Slide Number Placeholder 6"/>
          <p:cNvSpPr>
            <a:spLocks noGrp="1"/>
          </p:cNvSpPr>
          <p:nvPr>
            <p:ph type="sldNum" sz="quarter" idx="11"/>
          </p:nvPr>
        </p:nvSpPr>
        <p:spPr/>
        <p:txBody>
          <a:bodyPr rtlCol="0"/>
          <a:lstStyle/>
          <a:p>
            <a:fld id="{2B00BE7A-86BA-495A-984F-8444FBB6A633}" type="slidenum">
              <a:rPr lang="en-CA" smtClean="0"/>
              <a:t>‹#›</a:t>
            </a:fld>
            <a:endParaRPr lang="en-CA"/>
          </a:p>
        </p:txBody>
      </p:sp>
      <p:sp>
        <p:nvSpPr>
          <p:cNvPr id="8" name="Footer Placeholder 7"/>
          <p:cNvSpPr>
            <a:spLocks noGrp="1"/>
          </p:cNvSpPr>
          <p:nvPr>
            <p:ph type="ftr" sz="quarter" idx="12"/>
          </p:nvPr>
        </p:nvSpPr>
        <p:spPr/>
        <p:txBody>
          <a:bodyPr rtlCol="0"/>
          <a:lstStyle/>
          <a:p>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0E40E7-7634-477A-9459-5D72997DA630}" type="datetimeFigureOut">
              <a:rPr lang="en-CA" smtClean="0"/>
              <a:t>28/11/2012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B00BE7A-86BA-495A-984F-8444FBB6A633}"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A0E40E7-7634-477A-9459-5D72997DA630}" type="datetimeFigureOut">
              <a:rPr lang="en-CA" smtClean="0"/>
              <a:t>28/11/2012</a:t>
            </a:fld>
            <a:endParaRPr lang="en-CA"/>
          </a:p>
        </p:txBody>
      </p:sp>
      <p:sp>
        <p:nvSpPr>
          <p:cNvPr id="22" name="Slide Number Placeholder 21"/>
          <p:cNvSpPr>
            <a:spLocks noGrp="1"/>
          </p:cNvSpPr>
          <p:nvPr>
            <p:ph type="sldNum" sz="quarter" idx="15"/>
          </p:nvPr>
        </p:nvSpPr>
        <p:spPr/>
        <p:txBody>
          <a:bodyPr rtlCol="0"/>
          <a:lstStyle/>
          <a:p>
            <a:fld id="{2B00BE7A-86BA-495A-984F-8444FBB6A633}" type="slidenum">
              <a:rPr lang="en-CA" smtClean="0"/>
              <a:t>‹#›</a:t>
            </a:fld>
            <a:endParaRPr lang="en-CA"/>
          </a:p>
        </p:txBody>
      </p:sp>
      <p:sp>
        <p:nvSpPr>
          <p:cNvPr id="23" name="Footer Placeholder 22"/>
          <p:cNvSpPr>
            <a:spLocks noGrp="1"/>
          </p:cNvSpPr>
          <p:nvPr>
            <p:ph type="ftr" sz="quarter" idx="16"/>
          </p:nvPr>
        </p:nvSpPr>
        <p:spPr/>
        <p:txBody>
          <a:bodyPr rtlCol="0"/>
          <a:lstStyle/>
          <a:p>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AA0E40E7-7634-477A-9459-5D72997DA630}" type="datetimeFigureOut">
              <a:rPr lang="en-CA" smtClean="0"/>
              <a:t>28/11/2012</a:t>
            </a:fld>
            <a:endParaRPr lang="en-CA"/>
          </a:p>
        </p:txBody>
      </p:sp>
      <p:sp>
        <p:nvSpPr>
          <p:cNvPr id="18" name="Slide Number Placeholder 17"/>
          <p:cNvSpPr>
            <a:spLocks noGrp="1"/>
          </p:cNvSpPr>
          <p:nvPr>
            <p:ph type="sldNum" sz="quarter" idx="11"/>
          </p:nvPr>
        </p:nvSpPr>
        <p:spPr/>
        <p:txBody>
          <a:bodyPr rtlCol="0"/>
          <a:lstStyle/>
          <a:p>
            <a:fld id="{2B00BE7A-86BA-495A-984F-8444FBB6A633}" type="slidenum">
              <a:rPr lang="en-CA" smtClean="0"/>
              <a:t>‹#›</a:t>
            </a:fld>
            <a:endParaRPr lang="en-CA"/>
          </a:p>
        </p:txBody>
      </p:sp>
      <p:sp>
        <p:nvSpPr>
          <p:cNvPr id="21" name="Footer Placeholder 20"/>
          <p:cNvSpPr>
            <a:spLocks noGrp="1"/>
          </p:cNvSpPr>
          <p:nvPr>
            <p:ph type="ftr" sz="quarter" idx="12"/>
          </p:nvPr>
        </p:nvSpPr>
        <p:spPr/>
        <p:txBody>
          <a:bodyPr rtlCol="0"/>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A0E40E7-7634-477A-9459-5D72997DA630}" type="datetimeFigureOut">
              <a:rPr lang="en-CA" smtClean="0"/>
              <a:t>28/11/2012</a:t>
            </a:fld>
            <a:endParaRPr lang="en-C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CA"/>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B00BE7A-86BA-495A-984F-8444FBB6A633}"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dirty="0" smtClean="0"/>
              <a:t>Applying Existing Guidance to </a:t>
            </a:r>
            <a:br>
              <a:rPr lang="en-CA" dirty="0" smtClean="0"/>
            </a:br>
            <a:r>
              <a:rPr lang="en-CA" dirty="0" smtClean="0"/>
              <a:t>Mobile Phones	</a:t>
            </a:r>
            <a:endParaRPr lang="en-CA" dirty="0"/>
          </a:p>
        </p:txBody>
      </p:sp>
      <p:sp>
        <p:nvSpPr>
          <p:cNvPr id="3" name="Subtitle 2"/>
          <p:cNvSpPr>
            <a:spLocks noGrp="1"/>
          </p:cNvSpPr>
          <p:nvPr>
            <p:ph type="subTitle" idx="1"/>
          </p:nvPr>
        </p:nvSpPr>
        <p:spPr/>
        <p:txBody>
          <a:bodyPr/>
          <a:lstStyle/>
          <a:p>
            <a:r>
              <a:rPr lang="en-CA" dirty="0" smtClean="0"/>
              <a:t>Tyler Lemke</a:t>
            </a:r>
          </a:p>
          <a:p>
            <a:r>
              <a:rPr lang="en-CA" dirty="0" smtClean="0"/>
              <a:t>CMPT 480 </a:t>
            </a:r>
          </a:p>
          <a:p>
            <a:r>
              <a:rPr lang="en-CA" dirty="0" smtClean="0"/>
              <a:t>November 28</a:t>
            </a:r>
            <a:r>
              <a:rPr lang="en-CA" baseline="30000" dirty="0" smtClean="0"/>
              <a:t>th</a:t>
            </a:r>
            <a:r>
              <a:rPr lang="en-CA" dirty="0" smtClean="0"/>
              <a:t>, 2012</a:t>
            </a:r>
            <a:endParaRPr lang="en-CA" dirty="0"/>
          </a:p>
        </p:txBody>
      </p:sp>
    </p:spTree>
    <p:extLst>
      <p:ext uri="{BB962C8B-B14F-4D97-AF65-F5344CB8AC3E}">
        <p14:creationId xmlns:p14="http://schemas.microsoft.com/office/powerpoint/2010/main" val="3955208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Evaluation Cont.	</a:t>
            </a:r>
            <a:endParaRPr lang="en-CA" dirty="0"/>
          </a:p>
        </p:txBody>
      </p:sp>
      <p:sp>
        <p:nvSpPr>
          <p:cNvPr id="3" name="Content Placeholder 2"/>
          <p:cNvSpPr>
            <a:spLocks noGrp="1"/>
          </p:cNvSpPr>
          <p:nvPr>
            <p:ph sz="quarter" idx="1"/>
          </p:nvPr>
        </p:nvSpPr>
        <p:spPr/>
        <p:txBody>
          <a:bodyPr/>
          <a:lstStyle/>
          <a:p>
            <a:r>
              <a:rPr lang="en-CA" dirty="0" smtClean="0"/>
              <a:t>Coming up with use cases difficult proved difficult</a:t>
            </a:r>
          </a:p>
          <a:p>
            <a:r>
              <a:rPr lang="en-CA" dirty="0" smtClean="0"/>
              <a:t>Challenge is fore seeing a real world situation where they might occur</a:t>
            </a:r>
          </a:p>
          <a:p>
            <a:r>
              <a:rPr lang="en-CA" dirty="0" smtClean="0"/>
              <a:t>Must also have some uses cases where failure happens, else results will not be valid</a:t>
            </a:r>
          </a:p>
          <a:p>
            <a:pPr marL="0" indent="0">
              <a:buNone/>
            </a:pPr>
            <a:endParaRPr lang="en-CA" dirty="0"/>
          </a:p>
        </p:txBody>
      </p:sp>
    </p:spTree>
    <p:extLst>
      <p:ext uri="{BB962C8B-B14F-4D97-AF65-F5344CB8AC3E}">
        <p14:creationId xmlns:p14="http://schemas.microsoft.com/office/powerpoint/2010/main" val="287938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7467600" cy="1143000"/>
          </a:xfrm>
        </p:spPr>
        <p:txBody>
          <a:bodyPr/>
          <a:lstStyle/>
          <a:p>
            <a:r>
              <a:rPr lang="en-CA" dirty="0" smtClean="0"/>
              <a:t>End Results-Hardware </a:t>
            </a:r>
            <a:endParaRPr lang="en-CA" dirty="0"/>
          </a:p>
        </p:txBody>
      </p:sp>
      <p:sp>
        <p:nvSpPr>
          <p:cNvPr id="3" name="Content Placeholder 2"/>
          <p:cNvSpPr>
            <a:spLocks noGrp="1"/>
          </p:cNvSpPr>
          <p:nvPr>
            <p:ph sz="quarter" idx="1"/>
          </p:nvPr>
        </p:nvSpPr>
        <p:spPr/>
        <p:txBody>
          <a:bodyPr/>
          <a:lstStyle/>
          <a:p>
            <a:r>
              <a:rPr lang="en-US" dirty="0" smtClean="0"/>
              <a:t>General Guidance works as is, with little modification (5.4)</a:t>
            </a:r>
          </a:p>
          <a:p>
            <a:pPr lvl="1"/>
            <a:r>
              <a:rPr lang="en-US" dirty="0" smtClean="0"/>
              <a:t>Stability can be left out (5.4.1)</a:t>
            </a:r>
          </a:p>
          <a:p>
            <a:pPr lvl="1"/>
            <a:endParaRPr lang="en-US" dirty="0"/>
          </a:p>
          <a:p>
            <a:r>
              <a:rPr lang="en-US" dirty="0" smtClean="0"/>
              <a:t>Guidance on Power Controls (5.5) remains applicable </a:t>
            </a:r>
          </a:p>
          <a:p>
            <a:r>
              <a:rPr lang="en-US" dirty="0" smtClean="0"/>
              <a:t>All guidance on connectors and interfaces (</a:t>
            </a:r>
            <a:r>
              <a:rPr lang="en-US" dirty="0" err="1" smtClean="0"/>
              <a:t>eg</a:t>
            </a:r>
            <a:r>
              <a:rPr lang="en-US" dirty="0" smtClean="0"/>
              <a:t>. Audio Ports) is applicable</a:t>
            </a:r>
          </a:p>
          <a:p>
            <a:r>
              <a:rPr lang="en-US" dirty="0" smtClean="0"/>
              <a:t>Surprisingly, keyboard guidance (6.2) is still applicable </a:t>
            </a:r>
          </a:p>
          <a:p>
            <a:pPr marL="0" indent="0">
              <a:buNone/>
            </a:pPr>
            <a:endParaRPr lang="en-US" dirty="0"/>
          </a:p>
          <a:p>
            <a:pPr marL="0" indent="0">
              <a:buNone/>
            </a:pPr>
            <a:endParaRPr lang="en-US" dirty="0" smtClean="0"/>
          </a:p>
          <a:p>
            <a:pPr marL="0" indent="0">
              <a:buNone/>
            </a:pPr>
            <a:endParaRPr lang="en-CA" dirty="0" smtClean="0"/>
          </a:p>
          <a:p>
            <a:pPr marL="0" indent="0">
              <a:buNone/>
            </a:pPr>
            <a:endParaRPr lang="en-CA" dirty="0"/>
          </a:p>
          <a:p>
            <a:pPr marL="0" indent="0">
              <a:buNone/>
            </a:pPr>
            <a:endParaRPr lang="en-CA" dirty="0"/>
          </a:p>
        </p:txBody>
      </p:sp>
    </p:spTree>
    <p:extLst>
      <p:ext uri="{BB962C8B-B14F-4D97-AF65-F5344CB8AC3E}">
        <p14:creationId xmlns:p14="http://schemas.microsoft.com/office/powerpoint/2010/main" val="2955349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Results-Hardware Cont.	</a:t>
            </a:r>
            <a:endParaRPr lang="en-CA" dirty="0"/>
          </a:p>
        </p:txBody>
      </p:sp>
      <p:sp>
        <p:nvSpPr>
          <p:cNvPr id="3" name="Content Placeholder 2"/>
          <p:cNvSpPr>
            <a:spLocks noGrp="1"/>
          </p:cNvSpPr>
          <p:nvPr>
            <p:ph sz="quarter" idx="1"/>
          </p:nvPr>
        </p:nvSpPr>
        <p:spPr/>
        <p:txBody>
          <a:bodyPr/>
          <a:lstStyle/>
          <a:p>
            <a:r>
              <a:rPr lang="en-US" dirty="0" smtClean="0"/>
              <a:t>Touch screen are of guidance requires modification (6.3)</a:t>
            </a:r>
          </a:p>
          <a:p>
            <a:pPr lvl="1"/>
            <a:r>
              <a:rPr lang="en-US" dirty="0" smtClean="0"/>
              <a:t>This includes guidance on using haptic feedback, how to separate navigation/activation</a:t>
            </a:r>
            <a:endParaRPr lang="en-CA" dirty="0"/>
          </a:p>
          <a:p>
            <a:pPr lvl="1"/>
            <a:r>
              <a:rPr lang="en-US" dirty="0" smtClean="0"/>
              <a:t>By far the area needing most modification</a:t>
            </a:r>
            <a:endParaRPr lang="en-US" dirty="0"/>
          </a:p>
        </p:txBody>
      </p:sp>
    </p:spTree>
    <p:extLst>
      <p:ext uri="{BB962C8B-B14F-4D97-AF65-F5344CB8AC3E}">
        <p14:creationId xmlns:p14="http://schemas.microsoft.com/office/powerpoint/2010/main" val="3105421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Results-Software	</a:t>
            </a:r>
            <a:endParaRPr lang="en-CA" dirty="0"/>
          </a:p>
        </p:txBody>
      </p:sp>
      <p:sp>
        <p:nvSpPr>
          <p:cNvPr id="3" name="Content Placeholder 2"/>
          <p:cNvSpPr>
            <a:spLocks noGrp="1"/>
          </p:cNvSpPr>
          <p:nvPr>
            <p:ph sz="quarter" idx="1"/>
          </p:nvPr>
        </p:nvSpPr>
        <p:spPr/>
        <p:txBody>
          <a:bodyPr/>
          <a:lstStyle/>
          <a:p>
            <a:r>
              <a:rPr lang="en-US" dirty="0" smtClean="0"/>
              <a:t>General Software Guidance (8.1) remains fully applicable</a:t>
            </a:r>
          </a:p>
          <a:p>
            <a:r>
              <a:rPr lang="en-US" dirty="0" smtClean="0"/>
              <a:t>User preference settings (8.2) need modification to work</a:t>
            </a:r>
          </a:p>
          <a:p>
            <a:pPr lvl="1"/>
            <a:r>
              <a:rPr lang="en-US" dirty="0" smtClean="0"/>
              <a:t>Issue is with manufacturer lock down (Apple)</a:t>
            </a:r>
          </a:p>
          <a:p>
            <a:pPr lvl="1"/>
            <a:r>
              <a:rPr lang="en-US" dirty="0" smtClean="0"/>
              <a:t>Hardware also present issues</a:t>
            </a:r>
          </a:p>
          <a:p>
            <a:pPr marL="365760" lvl="1" indent="0">
              <a:buNone/>
            </a:pPr>
            <a:endParaRPr lang="en-US" dirty="0" smtClean="0"/>
          </a:p>
          <a:p>
            <a:pPr marL="365760" lvl="1" indent="0">
              <a:buNone/>
            </a:pPr>
            <a:endParaRPr lang="en-US" dirty="0" smtClean="0"/>
          </a:p>
          <a:p>
            <a:pPr marL="365760" lvl="1" indent="0">
              <a:buNone/>
            </a:pPr>
            <a:endParaRPr lang="en-US" dirty="0" smtClean="0"/>
          </a:p>
        </p:txBody>
      </p:sp>
    </p:spTree>
    <p:extLst>
      <p:ext uri="{BB962C8B-B14F-4D97-AF65-F5344CB8AC3E}">
        <p14:creationId xmlns:p14="http://schemas.microsoft.com/office/powerpoint/2010/main" val="255802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Results-Software Cont.	</a:t>
            </a:r>
            <a:endParaRPr lang="en-CA" dirty="0"/>
          </a:p>
        </p:txBody>
      </p:sp>
      <p:sp>
        <p:nvSpPr>
          <p:cNvPr id="3" name="Content Placeholder 2"/>
          <p:cNvSpPr>
            <a:spLocks noGrp="1"/>
          </p:cNvSpPr>
          <p:nvPr>
            <p:ph sz="quarter" idx="1"/>
          </p:nvPr>
        </p:nvSpPr>
        <p:spPr/>
        <p:txBody>
          <a:bodyPr/>
          <a:lstStyle/>
          <a:p>
            <a:r>
              <a:rPr lang="en-US" dirty="0" smtClean="0"/>
              <a:t>Biggest problem area of software was input (9.0)</a:t>
            </a:r>
            <a:endParaRPr lang="en-CA" dirty="0" smtClean="0"/>
          </a:p>
          <a:p>
            <a:pPr lvl="1"/>
            <a:r>
              <a:rPr lang="en-US" dirty="0" smtClean="0"/>
              <a:t>Touch screen makes cause for changing this</a:t>
            </a:r>
          </a:p>
          <a:p>
            <a:pPr lvl="1"/>
            <a:r>
              <a:rPr lang="en-US" dirty="0" smtClean="0"/>
              <a:t>Customization on input also problematic for reasons discussed</a:t>
            </a:r>
          </a:p>
          <a:p>
            <a:pPr lvl="1"/>
            <a:endParaRPr lang="en-US" dirty="0"/>
          </a:p>
          <a:p>
            <a:pPr lvl="1">
              <a:buFont typeface="Wingdings" pitchFamily="2" charset="2"/>
              <a:buChar char="q"/>
            </a:pPr>
            <a:r>
              <a:rPr lang="en-US" dirty="0" smtClean="0"/>
              <a:t>Guidance on text/font remains relevant, but modification is needed</a:t>
            </a:r>
          </a:p>
          <a:p>
            <a:pPr lvl="2">
              <a:buFont typeface="Wingdings" pitchFamily="2" charset="2"/>
              <a:buChar char="q"/>
            </a:pPr>
            <a:r>
              <a:rPr lang="en-US" dirty="0" smtClean="0"/>
              <a:t>Research into screen size, DPI should be done</a:t>
            </a:r>
          </a:p>
          <a:p>
            <a:pPr marL="365760" lvl="1" indent="0">
              <a:buNone/>
            </a:pPr>
            <a:endParaRPr lang="en-US" dirty="0" smtClean="0"/>
          </a:p>
        </p:txBody>
      </p:sp>
    </p:spTree>
    <p:extLst>
      <p:ext uri="{BB962C8B-B14F-4D97-AF65-F5344CB8AC3E}">
        <p14:creationId xmlns:p14="http://schemas.microsoft.com/office/powerpoint/2010/main" val="67015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End Results Cont.	</a:t>
            </a:r>
            <a:endParaRPr lang="en-CA" dirty="0"/>
          </a:p>
        </p:txBody>
      </p:sp>
      <p:sp>
        <p:nvSpPr>
          <p:cNvPr id="3" name="Content Placeholder 2"/>
          <p:cNvSpPr>
            <a:spLocks noGrp="1"/>
          </p:cNvSpPr>
          <p:nvPr>
            <p:ph sz="quarter" idx="1"/>
          </p:nvPr>
        </p:nvSpPr>
        <p:spPr/>
        <p:txBody>
          <a:bodyPr/>
          <a:lstStyle/>
          <a:p>
            <a:r>
              <a:rPr lang="en-CA" dirty="0" smtClean="0"/>
              <a:t>As mentioned, unless use cases are valid, results don’t mean much</a:t>
            </a:r>
          </a:p>
          <a:p>
            <a:r>
              <a:rPr lang="en-CA" dirty="0" smtClean="0"/>
              <a:t>Different people = different use cases = different results</a:t>
            </a:r>
          </a:p>
          <a:p>
            <a:r>
              <a:rPr lang="en-CA" dirty="0" smtClean="0"/>
              <a:t>Any further work in this area means much more evaluation</a:t>
            </a:r>
            <a:endParaRPr lang="en-CA" dirty="0"/>
          </a:p>
        </p:txBody>
      </p:sp>
    </p:spTree>
    <p:extLst>
      <p:ext uri="{BB962C8B-B14F-4D97-AF65-F5344CB8AC3E}">
        <p14:creationId xmlns:p14="http://schemas.microsoft.com/office/powerpoint/2010/main" val="35555323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Project Conclusion</a:t>
            </a:r>
            <a:endParaRPr lang="en-CA" dirty="0"/>
          </a:p>
        </p:txBody>
      </p:sp>
      <p:sp>
        <p:nvSpPr>
          <p:cNvPr id="3" name="Content Placeholder 2"/>
          <p:cNvSpPr>
            <a:spLocks noGrp="1"/>
          </p:cNvSpPr>
          <p:nvPr>
            <p:ph sz="quarter" idx="1"/>
          </p:nvPr>
        </p:nvSpPr>
        <p:spPr/>
        <p:txBody>
          <a:bodyPr/>
          <a:lstStyle/>
          <a:p>
            <a:r>
              <a:rPr lang="en-CA" dirty="0" smtClean="0"/>
              <a:t>As it stands, project is a starting point</a:t>
            </a:r>
          </a:p>
          <a:p>
            <a:r>
              <a:rPr lang="en-CA" dirty="0" smtClean="0"/>
              <a:t>Further work needs to be done in revising guidance, can base a lot off of existing guidance</a:t>
            </a:r>
          </a:p>
          <a:p>
            <a:r>
              <a:rPr lang="en-CA" dirty="0" smtClean="0"/>
              <a:t>As revisions are made, new use cases will be needed</a:t>
            </a:r>
          </a:p>
          <a:p>
            <a:r>
              <a:rPr lang="en-CA" dirty="0" smtClean="0"/>
              <a:t>If more work is done, can serve as official guidance for hardware/software manufacturers</a:t>
            </a:r>
          </a:p>
        </p:txBody>
      </p:sp>
    </p:spTree>
    <p:extLst>
      <p:ext uri="{BB962C8B-B14F-4D97-AF65-F5344CB8AC3E}">
        <p14:creationId xmlns:p14="http://schemas.microsoft.com/office/powerpoint/2010/main" val="27430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Why is this important?</a:t>
            </a:r>
            <a:endParaRPr lang="en-CA" dirty="0"/>
          </a:p>
        </p:txBody>
      </p:sp>
      <p:sp>
        <p:nvSpPr>
          <p:cNvPr id="3" name="Content Placeholder 2"/>
          <p:cNvSpPr>
            <a:spLocks noGrp="1"/>
          </p:cNvSpPr>
          <p:nvPr>
            <p:ph sz="quarter" idx="1"/>
          </p:nvPr>
        </p:nvSpPr>
        <p:spPr/>
        <p:txBody>
          <a:bodyPr/>
          <a:lstStyle/>
          <a:p>
            <a:r>
              <a:rPr lang="en-CA" dirty="0" smtClean="0"/>
              <a:t>Smartphones have exploded in recent years (100 million+ owners in US)</a:t>
            </a:r>
          </a:p>
          <a:p>
            <a:r>
              <a:rPr lang="en-CA" dirty="0" smtClean="0"/>
              <a:t>Used similar to PC’s, yet have widely different interfaces and capabilities</a:t>
            </a:r>
          </a:p>
          <a:p>
            <a:r>
              <a:rPr lang="en-CA" dirty="0" smtClean="0"/>
              <a:t>Better to address now than later</a:t>
            </a:r>
          </a:p>
          <a:p>
            <a:r>
              <a:rPr lang="en-CA" dirty="0" smtClean="0"/>
              <a:t>Manufacturers of software/hardware are beneficiaries</a:t>
            </a:r>
            <a:endParaRPr lang="en-CA" dirty="0"/>
          </a:p>
        </p:txBody>
      </p:sp>
    </p:spTree>
    <p:extLst>
      <p:ext uri="{BB962C8B-B14F-4D97-AF65-F5344CB8AC3E}">
        <p14:creationId xmlns:p14="http://schemas.microsoft.com/office/powerpoint/2010/main" val="2168870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Examining Smartphones-Hardware</a:t>
            </a:r>
            <a:endParaRPr lang="en-CA" dirty="0"/>
          </a:p>
        </p:txBody>
      </p:sp>
      <p:sp>
        <p:nvSpPr>
          <p:cNvPr id="3" name="Content Placeholder 2"/>
          <p:cNvSpPr>
            <a:spLocks noGrp="1"/>
          </p:cNvSpPr>
          <p:nvPr>
            <p:ph sz="quarter" idx="1"/>
          </p:nvPr>
        </p:nvSpPr>
        <p:spPr/>
        <p:txBody>
          <a:bodyPr/>
          <a:lstStyle/>
          <a:p>
            <a:r>
              <a:rPr lang="en-CA" dirty="0" smtClean="0"/>
              <a:t>Hardware design can vary hugely, focused on what is common</a:t>
            </a:r>
          </a:p>
          <a:p>
            <a:r>
              <a:rPr lang="en-CA" dirty="0"/>
              <a:t>Had to establish common features between cellphones</a:t>
            </a:r>
          </a:p>
          <a:p>
            <a:r>
              <a:rPr lang="en-CA" dirty="0" smtClean="0"/>
              <a:t>Hardware accessories were not examined (docks, keyboards, </a:t>
            </a:r>
            <a:r>
              <a:rPr lang="en-CA" dirty="0" err="1" smtClean="0"/>
              <a:t>etc</a:t>
            </a:r>
            <a:r>
              <a:rPr lang="en-CA" dirty="0" smtClean="0"/>
              <a:t>)</a:t>
            </a:r>
          </a:p>
          <a:p>
            <a:endParaRPr lang="en-CA" dirty="0" smtClean="0"/>
          </a:p>
          <a:p>
            <a:pPr marL="0" indent="0">
              <a:buNone/>
            </a:pPr>
            <a:endParaRPr lang="en-CA" dirty="0"/>
          </a:p>
        </p:txBody>
      </p:sp>
    </p:spTree>
    <p:extLst>
      <p:ext uri="{BB962C8B-B14F-4D97-AF65-F5344CB8AC3E}">
        <p14:creationId xmlns:p14="http://schemas.microsoft.com/office/powerpoint/2010/main" val="2543581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Examining Smartphones-Software</a:t>
            </a:r>
            <a:endParaRPr lang="en-CA" dirty="0"/>
          </a:p>
        </p:txBody>
      </p:sp>
      <p:sp>
        <p:nvSpPr>
          <p:cNvPr id="3" name="Content Placeholder 2"/>
          <p:cNvSpPr>
            <a:spLocks noGrp="1"/>
          </p:cNvSpPr>
          <p:nvPr>
            <p:ph sz="quarter" idx="1"/>
          </p:nvPr>
        </p:nvSpPr>
        <p:spPr/>
        <p:txBody>
          <a:bodyPr/>
          <a:lstStyle/>
          <a:p>
            <a:r>
              <a:rPr lang="en-CA" dirty="0" smtClean="0"/>
              <a:t>Focused on </a:t>
            </a:r>
            <a:r>
              <a:rPr lang="en-CA" dirty="0" err="1" smtClean="0"/>
              <a:t>iOS</a:t>
            </a:r>
            <a:r>
              <a:rPr lang="en-CA" dirty="0" smtClean="0"/>
              <a:t> and Android</a:t>
            </a:r>
          </a:p>
          <a:p>
            <a:r>
              <a:rPr lang="en-CA" dirty="0" smtClean="0"/>
              <a:t>Heavy focus on information from the </a:t>
            </a:r>
            <a:r>
              <a:rPr lang="en-CA" dirty="0" err="1" smtClean="0"/>
              <a:t>iOS</a:t>
            </a:r>
            <a:r>
              <a:rPr lang="en-CA" dirty="0" smtClean="0"/>
              <a:t> and Android official guidance</a:t>
            </a:r>
          </a:p>
          <a:p>
            <a:r>
              <a:rPr lang="en-CA" dirty="0" smtClean="0"/>
              <a:t>User created applications create further issues</a:t>
            </a:r>
            <a:endParaRPr lang="en-CA" dirty="0"/>
          </a:p>
        </p:txBody>
      </p:sp>
    </p:spTree>
    <p:extLst>
      <p:ext uri="{BB962C8B-B14F-4D97-AF65-F5344CB8AC3E}">
        <p14:creationId xmlns:p14="http://schemas.microsoft.com/office/powerpoint/2010/main" val="3860306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Implementation</a:t>
            </a:r>
            <a:endParaRPr lang="en-CA" dirty="0"/>
          </a:p>
        </p:txBody>
      </p:sp>
      <p:sp>
        <p:nvSpPr>
          <p:cNvPr id="3" name="Content Placeholder 2"/>
          <p:cNvSpPr>
            <a:spLocks noGrp="1"/>
          </p:cNvSpPr>
          <p:nvPr>
            <p:ph sz="quarter" idx="1"/>
          </p:nvPr>
        </p:nvSpPr>
        <p:spPr/>
        <p:txBody>
          <a:bodyPr/>
          <a:lstStyle/>
          <a:p>
            <a:r>
              <a:rPr lang="en-CA" dirty="0" smtClean="0"/>
              <a:t>Analysis showed that most existing guidance could be revised or supplemented</a:t>
            </a:r>
          </a:p>
          <a:p>
            <a:r>
              <a:rPr lang="en-CA" dirty="0" smtClean="0"/>
              <a:t>Focus was on the guidance mentioned in the analysis</a:t>
            </a:r>
          </a:p>
          <a:p>
            <a:r>
              <a:rPr lang="en-CA" dirty="0" smtClean="0"/>
              <a:t>New guidance was recommended only as necessary</a:t>
            </a:r>
          </a:p>
          <a:p>
            <a:r>
              <a:rPr lang="en-CA" dirty="0" smtClean="0"/>
              <a:t>Otherwise, put guidance under two categories: Not applicable or Applicable with modification</a:t>
            </a:r>
            <a:endParaRPr lang="en-CA" dirty="0"/>
          </a:p>
        </p:txBody>
      </p:sp>
    </p:spTree>
    <p:extLst>
      <p:ext uri="{BB962C8B-B14F-4D97-AF65-F5344CB8AC3E}">
        <p14:creationId xmlns:p14="http://schemas.microsoft.com/office/powerpoint/2010/main" val="4063711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Hardware Guidance</a:t>
            </a:r>
            <a:endParaRPr lang="en-CA" dirty="0"/>
          </a:p>
        </p:txBody>
      </p:sp>
      <p:sp>
        <p:nvSpPr>
          <p:cNvPr id="3" name="Content Placeholder 2"/>
          <p:cNvSpPr>
            <a:spLocks noGrp="1"/>
          </p:cNvSpPr>
          <p:nvPr>
            <p:ph sz="quarter" idx="1"/>
          </p:nvPr>
        </p:nvSpPr>
        <p:spPr/>
        <p:txBody>
          <a:bodyPr/>
          <a:lstStyle/>
          <a:p>
            <a:r>
              <a:rPr lang="en-US" dirty="0" smtClean="0"/>
              <a:t>Based on ISO-IEC 29136</a:t>
            </a:r>
            <a:endParaRPr lang="en-CA" dirty="0" smtClean="0"/>
          </a:p>
          <a:p>
            <a:r>
              <a:rPr lang="en-CA" dirty="0" smtClean="0"/>
              <a:t>Vast majority of hardware guidance proved to still be applicable </a:t>
            </a:r>
          </a:p>
          <a:p>
            <a:r>
              <a:rPr lang="en-US" dirty="0" smtClean="0"/>
              <a:t>Physical Controls (Power Button, volume, </a:t>
            </a:r>
            <a:r>
              <a:rPr lang="en-US" dirty="0" err="1" smtClean="0"/>
              <a:t>etc</a:t>
            </a:r>
            <a:r>
              <a:rPr lang="en-US" dirty="0" smtClean="0"/>
              <a:t>) translate very well (Section 5.4) </a:t>
            </a:r>
          </a:p>
          <a:p>
            <a:r>
              <a:rPr lang="en-US" dirty="0" smtClean="0"/>
              <a:t>Any guidance on connectors was also applicable with no modifications needed  (Section 5.7)</a:t>
            </a:r>
          </a:p>
          <a:p>
            <a:r>
              <a:rPr lang="en-US" dirty="0" smtClean="0"/>
              <a:t>Surprisingly, keyboard guidance also translated very well to phones (Section 6.2)</a:t>
            </a:r>
            <a:endParaRPr lang="en-CA" dirty="0" smtClean="0"/>
          </a:p>
          <a:p>
            <a:pPr marL="0" indent="0">
              <a:buNone/>
            </a:pPr>
            <a:endParaRPr lang="en-CA" dirty="0"/>
          </a:p>
        </p:txBody>
      </p:sp>
    </p:spTree>
    <p:extLst>
      <p:ext uri="{BB962C8B-B14F-4D97-AF65-F5344CB8AC3E}">
        <p14:creationId xmlns:p14="http://schemas.microsoft.com/office/powerpoint/2010/main" val="1320895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Guidance</a:t>
            </a:r>
            <a:endParaRPr lang="en-CA" dirty="0"/>
          </a:p>
        </p:txBody>
      </p:sp>
      <p:sp>
        <p:nvSpPr>
          <p:cNvPr id="3" name="Content Placeholder 2"/>
          <p:cNvSpPr>
            <a:spLocks noGrp="1"/>
          </p:cNvSpPr>
          <p:nvPr>
            <p:ph sz="quarter" idx="1"/>
          </p:nvPr>
        </p:nvSpPr>
        <p:spPr/>
        <p:txBody>
          <a:bodyPr/>
          <a:lstStyle/>
          <a:p>
            <a:r>
              <a:rPr lang="en-US" dirty="0" smtClean="0"/>
              <a:t>Based on ISO-IEC 9241-171 and ISO 9241-20</a:t>
            </a:r>
          </a:p>
          <a:p>
            <a:r>
              <a:rPr lang="en-US" dirty="0" smtClean="0"/>
              <a:t>Software guidance was not as applicable as the hardware</a:t>
            </a:r>
          </a:p>
          <a:p>
            <a:r>
              <a:rPr lang="en-US" dirty="0" smtClean="0"/>
              <a:t>General Guidance (Names, Labels, Icons) were still applicable (Section 8.1)</a:t>
            </a:r>
          </a:p>
          <a:p>
            <a:r>
              <a:rPr lang="en-US" dirty="0" smtClean="0"/>
              <a:t>Customization was an issue, needs a lot of modification to be applicable</a:t>
            </a:r>
          </a:p>
          <a:p>
            <a:r>
              <a:rPr lang="en-US" dirty="0" smtClean="0"/>
              <a:t>Keyboard Customization as an example (9.3)</a:t>
            </a:r>
            <a:endParaRPr lang="en-CA" dirty="0"/>
          </a:p>
        </p:txBody>
      </p:sp>
    </p:spTree>
    <p:extLst>
      <p:ext uri="{BB962C8B-B14F-4D97-AF65-F5344CB8AC3E}">
        <p14:creationId xmlns:p14="http://schemas.microsoft.com/office/powerpoint/2010/main" val="3631030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Evaluating New Guidance	</a:t>
            </a:r>
            <a:endParaRPr lang="en-CA" dirty="0"/>
          </a:p>
        </p:txBody>
      </p:sp>
      <p:sp>
        <p:nvSpPr>
          <p:cNvPr id="3" name="Content Placeholder 2"/>
          <p:cNvSpPr>
            <a:spLocks noGrp="1"/>
          </p:cNvSpPr>
          <p:nvPr>
            <p:ph sz="quarter" idx="1"/>
          </p:nvPr>
        </p:nvSpPr>
        <p:spPr/>
        <p:txBody>
          <a:bodyPr/>
          <a:lstStyle/>
          <a:p>
            <a:r>
              <a:rPr lang="en-CA" dirty="0" smtClean="0"/>
              <a:t>Focus was on use cases</a:t>
            </a:r>
          </a:p>
          <a:p>
            <a:r>
              <a:rPr lang="en-CA" dirty="0" smtClean="0"/>
              <a:t>Good use cases had a main success scenario, consisting of steps</a:t>
            </a:r>
          </a:p>
          <a:p>
            <a:r>
              <a:rPr lang="en-CA" dirty="0" smtClean="0"/>
              <a:t>Also had “extensions” which are scenarios where the interaction differs from main success</a:t>
            </a:r>
          </a:p>
          <a:p>
            <a:r>
              <a:rPr lang="en-CA" dirty="0" smtClean="0"/>
              <a:t>Structure was devised by </a:t>
            </a:r>
            <a:r>
              <a:rPr lang="en-CA" dirty="0"/>
              <a:t>Martin Fowler, can view at http://en.wikipedia.org/wiki/Use_case</a:t>
            </a:r>
          </a:p>
        </p:txBody>
      </p:sp>
    </p:spTree>
    <p:extLst>
      <p:ext uri="{BB962C8B-B14F-4D97-AF65-F5344CB8AC3E}">
        <p14:creationId xmlns:p14="http://schemas.microsoft.com/office/powerpoint/2010/main" val="874412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Evaluation Cont.	</a:t>
            </a:r>
            <a:endParaRPr lang="en-CA" dirty="0"/>
          </a:p>
        </p:txBody>
      </p:sp>
      <p:sp>
        <p:nvSpPr>
          <p:cNvPr id="3" name="Content Placeholder 2"/>
          <p:cNvSpPr>
            <a:spLocks noGrp="1"/>
          </p:cNvSpPr>
          <p:nvPr>
            <p:ph sz="quarter" idx="1"/>
          </p:nvPr>
        </p:nvSpPr>
        <p:spPr/>
        <p:txBody>
          <a:bodyPr/>
          <a:lstStyle/>
          <a:p>
            <a:r>
              <a:rPr lang="en-CA" dirty="0" smtClean="0"/>
              <a:t>Ended with about 30-40 use cases</a:t>
            </a:r>
          </a:p>
          <a:p>
            <a:r>
              <a:rPr lang="en-CA" dirty="0" smtClean="0"/>
              <a:t>Split between hardware and software</a:t>
            </a:r>
          </a:p>
          <a:p>
            <a:r>
              <a:rPr lang="en-CA" dirty="0" smtClean="0"/>
              <a:t>Each use case has a “story”, reason for it to be done. </a:t>
            </a:r>
          </a:p>
          <a:p>
            <a:r>
              <a:rPr lang="en-CA" dirty="0" smtClean="0"/>
              <a:t>These stories are from perspectives of the manufacturers, they will be ones following guidance in most cases</a:t>
            </a:r>
            <a:endParaRPr lang="en-CA" dirty="0"/>
          </a:p>
        </p:txBody>
      </p:sp>
    </p:spTree>
    <p:extLst>
      <p:ext uri="{BB962C8B-B14F-4D97-AF65-F5344CB8AC3E}">
        <p14:creationId xmlns:p14="http://schemas.microsoft.com/office/powerpoint/2010/main" val="27584888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357</TotalTime>
  <Words>764</Words>
  <Application>Microsoft Office PowerPoint</Application>
  <PresentationFormat>On-screen Show (4:3)</PresentationFormat>
  <Paragraphs>86</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Oriel</vt:lpstr>
      <vt:lpstr>Applying Existing Guidance to  Mobile Phones </vt:lpstr>
      <vt:lpstr>Why is this important?</vt:lpstr>
      <vt:lpstr>Examining Smartphones-Hardware</vt:lpstr>
      <vt:lpstr>Examining Smartphones-Software</vt:lpstr>
      <vt:lpstr>Implementation</vt:lpstr>
      <vt:lpstr>Hardware Guidance</vt:lpstr>
      <vt:lpstr>Software Guidance</vt:lpstr>
      <vt:lpstr>Evaluating New Guidance </vt:lpstr>
      <vt:lpstr>Evaluation Cont. </vt:lpstr>
      <vt:lpstr>Evaluation Cont. </vt:lpstr>
      <vt:lpstr>End Results-Hardware </vt:lpstr>
      <vt:lpstr>End Results-Hardware Cont. </vt:lpstr>
      <vt:lpstr>End Results-Software </vt:lpstr>
      <vt:lpstr>End Results-Software Cont. </vt:lpstr>
      <vt:lpstr>End Results Cont. </vt:lpstr>
      <vt:lpstr>Project 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Applying Existing Guidance to  Mobile Phones</dc:title>
  <dc:creator>Tyler</dc:creator>
  <cp:lastModifiedBy>Jim Carter</cp:lastModifiedBy>
  <cp:revision>12</cp:revision>
  <dcterms:created xsi:type="dcterms:W3CDTF">2012-11-27T20:13:54Z</dcterms:created>
  <dcterms:modified xsi:type="dcterms:W3CDTF">2012-11-28T19:24:59Z</dcterms:modified>
</cp:coreProperties>
</file>